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6.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1" r:id="rId1"/>
  </p:sldMasterIdLst>
  <p:notesMasterIdLst>
    <p:notesMasterId r:id="rId44"/>
  </p:notesMasterIdLst>
  <p:sldIdLst>
    <p:sldId id="256" r:id="rId2"/>
    <p:sldId id="315" r:id="rId3"/>
    <p:sldId id="299" r:id="rId4"/>
    <p:sldId id="298" r:id="rId5"/>
    <p:sldId id="301" r:id="rId6"/>
    <p:sldId id="303" r:id="rId7"/>
    <p:sldId id="304" r:id="rId8"/>
    <p:sldId id="310" r:id="rId9"/>
    <p:sldId id="312" r:id="rId10"/>
    <p:sldId id="333" r:id="rId11"/>
    <p:sldId id="295" r:id="rId12"/>
    <p:sldId id="317" r:id="rId13"/>
    <p:sldId id="273" r:id="rId14"/>
    <p:sldId id="272" r:id="rId15"/>
    <p:sldId id="316" r:id="rId16"/>
    <p:sldId id="261" r:id="rId17"/>
    <p:sldId id="284" r:id="rId18"/>
    <p:sldId id="285" r:id="rId19"/>
    <p:sldId id="288" r:id="rId20"/>
    <p:sldId id="305" r:id="rId21"/>
    <p:sldId id="308" r:id="rId22"/>
    <p:sldId id="291" r:id="rId23"/>
    <p:sldId id="292" r:id="rId24"/>
    <p:sldId id="309" r:id="rId25"/>
    <p:sldId id="265" r:id="rId26"/>
    <p:sldId id="318" r:id="rId27"/>
    <p:sldId id="311" r:id="rId28"/>
    <p:sldId id="314" r:id="rId29"/>
    <p:sldId id="323" r:id="rId30"/>
    <p:sldId id="275" r:id="rId31"/>
    <p:sldId id="276" r:id="rId32"/>
    <p:sldId id="330" r:id="rId33"/>
    <p:sldId id="278" r:id="rId34"/>
    <p:sldId id="321" r:id="rId35"/>
    <p:sldId id="279" r:id="rId36"/>
    <p:sldId id="267" r:id="rId37"/>
    <p:sldId id="327" r:id="rId38"/>
    <p:sldId id="325" r:id="rId39"/>
    <p:sldId id="328" r:id="rId40"/>
    <p:sldId id="329" r:id="rId41"/>
    <p:sldId id="332" r:id="rId42"/>
    <p:sldId id="32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9B98"/>
    <a:srgbClr val="F26623"/>
    <a:srgbClr val="7FC0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43"/>
    <p:restoredTop sz="65625"/>
  </p:normalViewPr>
  <p:slideViewPr>
    <p:cSldViewPr snapToGrid="0" snapToObjects="1">
      <p:cViewPr>
        <p:scale>
          <a:sx n="40" d="100"/>
          <a:sy n="40" d="100"/>
        </p:scale>
        <p:origin x="2096" y="52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B32C31-CE5A-3D48-BE57-0D02F1BCEAF3}" type="datetimeFigureOut">
              <a:rPr lang="en-US" smtClean="0"/>
              <a:t>8/28/19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98FF5-5A05-2D42-8984-DAE540E17545}" type="slidenum">
              <a:rPr lang="en-US" smtClean="0"/>
              <a:t>‹#›</a:t>
            </a:fld>
            <a:endParaRPr lang="en-US"/>
          </a:p>
        </p:txBody>
      </p:sp>
    </p:spTree>
    <p:extLst>
      <p:ext uri="{BB962C8B-B14F-4D97-AF65-F5344CB8AC3E}">
        <p14:creationId xmlns:p14="http://schemas.microsoft.com/office/powerpoint/2010/main" val="88520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a:t>
            </a:r>
            <a:r>
              <a:rPr lang="en-US" baseline="0" dirty="0"/>
              <a:t> am Anna Fariha from University of Massachusetts, Amherst. This work is done by me and Prof. Alexandra Meliou. Today, I am going to talk about SQuID, a system that lets you query a relational database without writing any SQL query.</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1</a:t>
            </a:fld>
            <a:endParaRPr lang="en-US"/>
          </a:p>
        </p:txBody>
      </p:sp>
    </p:spTree>
    <p:extLst>
      <p:ext uri="{BB962C8B-B14F-4D97-AF65-F5344CB8AC3E}">
        <p14:creationId xmlns:p14="http://schemas.microsoft.com/office/powerpoint/2010/main" val="1315857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existing approaches deal with context?  </a:t>
            </a:r>
            <a:r>
              <a:rPr lang="en-US" dirty="0" smtClean="0"/>
              <a:t>Traditional </a:t>
            </a:r>
            <a:r>
              <a:rPr lang="en-US" dirty="0"/>
              <a:t>QBE methods actually don’t, </a:t>
            </a:r>
            <a:endParaRPr lang="en-US" dirty="0" smtClean="0"/>
          </a:p>
          <a:p>
            <a:endParaRPr lang="en-US" dirty="0" smtClean="0"/>
          </a:p>
          <a:p>
            <a:r>
              <a:rPr lang="en-US" dirty="0" smtClean="0"/>
              <a:t>QBE </a:t>
            </a:r>
            <a:r>
              <a:rPr lang="en-US" dirty="0"/>
              <a:t>on </a:t>
            </a:r>
            <a:r>
              <a:rPr lang="en-US" dirty="0" smtClean="0"/>
              <a:t>Knowledge </a:t>
            </a:r>
            <a:r>
              <a:rPr lang="en-US" dirty="0" smtClean="0"/>
              <a:t>Graphs</a:t>
            </a:r>
            <a:r>
              <a:rPr lang="en-US" baseline="0" dirty="0" smtClean="0"/>
              <a:t> </a:t>
            </a:r>
            <a:r>
              <a:rPr lang="en-US" dirty="0" smtClean="0"/>
              <a:t>handles </a:t>
            </a:r>
            <a:r>
              <a:rPr lang="en-US" baseline="0" dirty="0" smtClean="0"/>
              <a:t>context in very limited way.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Query Reverse </a:t>
            </a:r>
            <a:r>
              <a:rPr lang="en-US" sz="1200" b="0" i="0" kern="1200" dirty="0" smtClean="0">
                <a:solidFill>
                  <a:schemeClr val="tx1"/>
                </a:solidFill>
                <a:effectLst/>
                <a:latin typeface="+mn-lt"/>
                <a:ea typeface="+mn-ea"/>
                <a:cs typeface="+mn-cs"/>
              </a:rPr>
              <a:t>Engineering works on </a:t>
            </a:r>
            <a:r>
              <a:rPr lang="en-US" sz="1200" b="0" i="0" kern="1200" dirty="0">
                <a:solidFill>
                  <a:schemeClr val="tx1"/>
                </a:solidFill>
                <a:effectLst/>
                <a:latin typeface="+mn-lt"/>
                <a:ea typeface="+mn-ea"/>
                <a:cs typeface="+mn-cs"/>
              </a:rPr>
              <a:t>the very restrictive closed-world assumption, and </a:t>
            </a:r>
            <a:r>
              <a:rPr lang="en-US" sz="1200" b="0" i="0" kern="1200" dirty="0" smtClean="0">
                <a:solidFill>
                  <a:schemeClr val="tx1"/>
                </a:solidFill>
                <a:effectLst/>
                <a:latin typeface="+mn-lt"/>
                <a:ea typeface="+mn-ea"/>
                <a:cs typeface="+mn-cs"/>
              </a:rPr>
              <a:t>requires </a:t>
            </a:r>
            <a:r>
              <a:rPr lang="en-US" sz="1200" b="0" i="0" kern="1200" dirty="0">
                <a:solidFill>
                  <a:schemeClr val="tx1"/>
                </a:solidFill>
                <a:effectLst/>
                <a:latin typeface="+mn-lt"/>
                <a:ea typeface="+mn-ea"/>
                <a:cs typeface="+mn-cs"/>
              </a:rPr>
              <a:t>the entire query output as </a:t>
            </a:r>
            <a:r>
              <a:rPr lang="en-US" sz="1200" b="0" i="0" kern="1200" dirty="0" smtClean="0">
                <a:solidFill>
                  <a:schemeClr val="tx1"/>
                </a:solidFill>
                <a:effectLst/>
                <a:latin typeface="+mn-lt"/>
                <a:ea typeface="+mn-ea"/>
                <a:cs typeface="+mn-cs"/>
              </a:rPr>
              <a:t>examples.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Learning methods require way too many </a:t>
            </a:r>
            <a:r>
              <a:rPr lang="en-US" sz="1200" b="0" i="0" kern="1200" dirty="0" smtClean="0">
                <a:solidFill>
                  <a:schemeClr val="tx1"/>
                </a:solidFill>
                <a:effectLst/>
                <a:latin typeface="+mn-lt"/>
                <a:ea typeface="+mn-ea"/>
                <a:cs typeface="+mn-cs"/>
              </a:rPr>
              <a:t>examples.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Finally, active learning methods require a lot of </a:t>
            </a:r>
            <a:r>
              <a:rPr lang="en-US" sz="1200" b="0" i="0" kern="1200" smtClean="0">
                <a:solidFill>
                  <a:schemeClr val="tx1"/>
                </a:solidFill>
                <a:effectLst/>
                <a:latin typeface="+mn-lt"/>
                <a:ea typeface="+mn-ea"/>
                <a:cs typeface="+mn-cs"/>
              </a:rPr>
              <a:t>user interactions.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10</a:t>
            </a:fld>
            <a:endParaRPr lang="en-US"/>
          </a:p>
        </p:txBody>
      </p:sp>
    </p:spTree>
    <p:extLst>
      <p:ext uri="{BB962C8B-B14F-4D97-AF65-F5344CB8AC3E}">
        <p14:creationId xmlns:p14="http://schemas.microsoft.com/office/powerpoint/2010/main" val="1404318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talk, I will talk to you about </a:t>
            </a:r>
            <a:r>
              <a:rPr lang="en-US" dirty="0"/>
              <a:t>SQuID </a:t>
            </a:r>
            <a:r>
              <a:rPr lang="mr-IN" dirty="0"/>
              <a:t>–</a:t>
            </a:r>
            <a:r>
              <a:rPr lang="en-US" dirty="0"/>
              <a:t> which is an acronym</a:t>
            </a:r>
            <a:r>
              <a:rPr lang="en-US" baseline="0" dirty="0"/>
              <a:t> </a:t>
            </a:r>
            <a:r>
              <a:rPr lang="en-US" dirty="0"/>
              <a:t>for semantic</a:t>
            </a:r>
            <a:r>
              <a:rPr lang="en-US" baseline="0" dirty="0"/>
              <a:t> similarity-aware query intent discovery.</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11</a:t>
            </a:fld>
            <a:endParaRPr lang="en-US"/>
          </a:p>
        </p:txBody>
      </p:sp>
    </p:spTree>
    <p:extLst>
      <p:ext uri="{BB962C8B-B14F-4D97-AF65-F5344CB8AC3E}">
        <p14:creationId xmlns:p14="http://schemas.microsoft.com/office/powerpoint/2010/main" val="705802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rest of this talk,</a:t>
            </a:r>
            <a:r>
              <a:rPr lang="en-US" baseline="0" dirty="0"/>
              <a:t> I would explain to you how SQuID models semantic context, how it discovers the user’s intent based on the semantic context, how it does so efficiently, and some evaluation results.</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12</a:t>
            </a:fld>
            <a:endParaRPr lang="en-US"/>
          </a:p>
        </p:txBody>
      </p:sp>
    </p:spTree>
    <p:extLst>
      <p:ext uri="{BB962C8B-B14F-4D97-AF65-F5344CB8AC3E}">
        <p14:creationId xmlns:p14="http://schemas.microsoft.com/office/powerpoint/2010/main" val="277161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categorize semantic context in two types. The basic</a:t>
            </a:r>
            <a:r>
              <a:rPr lang="en-US" baseline="0" dirty="0"/>
              <a:t> semantic properties are directly associated with an entity, like birth year or gender of a person.</a:t>
            </a:r>
          </a:p>
          <a:p>
            <a:endParaRPr lang="en-US" baseline="0" dirty="0"/>
          </a:p>
          <a:p>
            <a:r>
              <a:rPr lang="en-US" baseline="0" dirty="0"/>
              <a:t>For example, Jim carry is male, and it is his basic property.</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13</a:t>
            </a:fld>
            <a:endParaRPr lang="en-US"/>
          </a:p>
        </p:txBody>
      </p:sp>
    </p:spTree>
    <p:extLst>
      <p:ext uri="{BB962C8B-B14F-4D97-AF65-F5344CB8AC3E}">
        <p14:creationId xmlns:p14="http://schemas.microsoft.com/office/powerpoint/2010/main" val="1259927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derived semantic properties come from aggregating over basic properties of affiliated entities.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like the number movies of a particular genre is a derived derived property for an actor.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example, derived properties for Jim Carrey is that he appeared in 40 Comedies, 10 Dramas, and so 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14</a:t>
            </a:fld>
            <a:endParaRPr lang="en-US"/>
          </a:p>
        </p:txBody>
      </p:sp>
    </p:spTree>
    <p:extLst>
      <p:ext uri="{BB962C8B-B14F-4D97-AF65-F5344CB8AC3E}">
        <p14:creationId xmlns:p14="http://schemas.microsoft.com/office/powerpoint/2010/main" val="1225509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encode semantic contexts in SQL?</a:t>
            </a:r>
            <a:r>
              <a:rPr lang="en-US" baseline="0" dirty="0"/>
              <a:t> We use</a:t>
            </a:r>
            <a:r>
              <a:rPr lang="en-US" dirty="0"/>
              <a:t> </a:t>
            </a:r>
            <a:r>
              <a:rPr lang="en-US" baseline="0" dirty="0"/>
              <a:t>selection predicates.</a:t>
            </a:r>
            <a:endParaRPr lang="en-US" dirty="0"/>
          </a:p>
          <a:p>
            <a:endParaRPr lang="en-US" dirty="0"/>
          </a:p>
          <a:p>
            <a:r>
              <a:rPr lang="en-US" dirty="0"/>
              <a:t>In SQuID, we use the term Filters which are technically</a:t>
            </a:r>
            <a:r>
              <a:rPr lang="en-US" baseline="0" dirty="0"/>
              <a:t> combination of selection predicates.</a:t>
            </a:r>
          </a:p>
          <a:p>
            <a:endParaRPr lang="en-US" baseline="0" dirty="0"/>
          </a:p>
          <a:p>
            <a:r>
              <a:rPr lang="en-US" baseline="0" dirty="0"/>
              <a:t>But for the purpose of this talk, you can assume that filters and selection predicates are same.</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15</a:t>
            </a:fld>
            <a:endParaRPr lang="en-US"/>
          </a:p>
        </p:txBody>
      </p:sp>
    </p:spTree>
    <p:extLst>
      <p:ext uri="{BB962C8B-B14F-4D97-AF65-F5344CB8AC3E}">
        <p14:creationId xmlns:p14="http://schemas.microsoft.com/office/powerpoint/2010/main" val="264096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far, I highlighted that all these people are funny actors, and I inferred this context from the fact that they appear in mostly comedy movies.</a:t>
            </a:r>
          </a:p>
          <a:p>
            <a:endParaRPr lang="en-US" baseline="0" dirty="0"/>
          </a:p>
          <a:p>
            <a:r>
              <a:rPr lang="en-US" dirty="0"/>
              <a:t>But these people</a:t>
            </a:r>
            <a:r>
              <a:rPr lang="en-US" baseline="0" dirty="0"/>
              <a:t> are similar in other ways too. They are all male, they are all born in North America, and so on. </a:t>
            </a:r>
            <a:r>
              <a:rPr lang="en-US" dirty="0"/>
              <a:t>Are all of these similarities intended</a:t>
            </a:r>
            <a:r>
              <a:rPr lang="en-US" baseline="0" dirty="0"/>
              <a:t> by Alice? </a:t>
            </a:r>
          </a:p>
          <a:p>
            <a:endParaRPr lang="en-US" baseline="0" dirty="0"/>
          </a:p>
          <a:p>
            <a:r>
              <a:rPr lang="en-US" baseline="0" dirty="0"/>
              <a:t>How do we figure this out? Unfortunately there is no way to be sure.</a:t>
            </a:r>
          </a:p>
          <a:p>
            <a:endParaRPr lang="en-US" baseline="0" dirty="0"/>
          </a:p>
          <a:p>
            <a:r>
              <a:rPr lang="en-US" baseline="0" dirty="0"/>
              <a:t>Due to this uncertainty, in SQuID, we apply an inference mechanism called abduction.</a:t>
            </a:r>
          </a:p>
        </p:txBody>
      </p:sp>
      <p:sp>
        <p:nvSpPr>
          <p:cNvPr id="4" name="Slide Number Placeholder 3"/>
          <p:cNvSpPr>
            <a:spLocks noGrp="1"/>
          </p:cNvSpPr>
          <p:nvPr>
            <p:ph type="sldNum" sz="quarter" idx="10"/>
          </p:nvPr>
        </p:nvSpPr>
        <p:spPr/>
        <p:txBody>
          <a:bodyPr/>
          <a:lstStyle/>
          <a:p>
            <a:fld id="{BF698FF5-5A05-2D42-8984-DAE540E17545}" type="slidenum">
              <a:rPr lang="en-US" smtClean="0"/>
              <a:t>16</a:t>
            </a:fld>
            <a:endParaRPr lang="en-US"/>
          </a:p>
        </p:txBody>
      </p:sp>
    </p:spTree>
    <p:extLst>
      <p:ext uri="{BB962C8B-B14F-4D97-AF65-F5344CB8AC3E}">
        <p14:creationId xmlns:p14="http://schemas.microsoft.com/office/powerpoint/2010/main" val="427239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what is Abduction? It is an inference mechanism that derives the most likely explanation of an observation.</a:t>
            </a:r>
          </a:p>
          <a:p>
            <a:endParaRPr lang="en-US" baseline="0" dirty="0"/>
          </a:p>
          <a:p>
            <a:r>
              <a:rPr lang="en-US" baseline="0" dirty="0"/>
              <a:t>In query intent discovery, the observation is the examples, and their semantic context. Our goal is to find the the most likely query intent, given the examples.</a:t>
            </a:r>
          </a:p>
          <a:p>
            <a:endParaRPr lang="en-US" baseline="0" dirty="0"/>
          </a:p>
          <a:p>
            <a:r>
              <a:rPr lang="en-US" baseline="0" dirty="0"/>
              <a:t>This is in contrast with Deduction which would have guaranteed that the inferred query is the one in user's mind. But deduction is not applicable in query by example setting.</a:t>
            </a:r>
          </a:p>
        </p:txBody>
      </p:sp>
      <p:sp>
        <p:nvSpPr>
          <p:cNvPr id="4" name="Slide Number Placeholder 3"/>
          <p:cNvSpPr>
            <a:spLocks noGrp="1"/>
          </p:cNvSpPr>
          <p:nvPr>
            <p:ph type="sldNum" sz="quarter" idx="10"/>
          </p:nvPr>
        </p:nvSpPr>
        <p:spPr/>
        <p:txBody>
          <a:bodyPr/>
          <a:lstStyle/>
          <a:p>
            <a:fld id="{BF698FF5-5A05-2D42-8984-DAE540E17545}" type="slidenum">
              <a:rPr lang="en-US" smtClean="0"/>
              <a:t>17</a:t>
            </a:fld>
            <a:endParaRPr lang="en-US"/>
          </a:p>
        </p:txBody>
      </p:sp>
    </p:spTree>
    <p:extLst>
      <p:ext uri="{BB962C8B-B14F-4D97-AF65-F5344CB8AC3E}">
        <p14:creationId xmlns:p14="http://schemas.microsoft.com/office/powerpoint/2010/main" val="1887801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a:t>
            </a:r>
            <a:r>
              <a:rPr lang="en-US" baseline="0" dirty="0"/>
              <a:t> here is our problem definition: Given some examples, our goal is to find the query that satisfies these two criteria.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One: the examples should be part of the query result, and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Two: the query should maximize the posterior probability of being the intended one, given the examples.</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18</a:t>
            </a:fld>
            <a:endParaRPr lang="en-US"/>
          </a:p>
        </p:txBody>
      </p:sp>
    </p:spTree>
    <p:extLst>
      <p:ext uri="{BB962C8B-B14F-4D97-AF65-F5344CB8AC3E}">
        <p14:creationId xmlns:p14="http://schemas.microsoft.com/office/powerpoint/2010/main" val="1597502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compute the Query posterior, the probability of a query being the intended</a:t>
            </a:r>
            <a:r>
              <a:rPr lang="en-US" baseline="0" dirty="0"/>
              <a:t> one, given the examples. </a:t>
            </a:r>
          </a:p>
          <a:p>
            <a:endParaRPr lang="en-US" baseline="0" dirty="0"/>
          </a:p>
          <a:p>
            <a:r>
              <a:rPr lang="en-US" baseline="0" dirty="0"/>
              <a:t>Starting with Bayes formula, and since context is function of the examples, we can compute the query posterior</a:t>
            </a:r>
            <a:r>
              <a:rPr lang="en-US" dirty="0"/>
              <a:t> using these three components</a:t>
            </a:r>
            <a:r>
              <a:rPr lang="mr-IN" dirty="0"/>
              <a:t>…</a:t>
            </a:r>
            <a:endParaRPr lang="en-US" dirty="0"/>
          </a:p>
          <a:p>
            <a:endParaRPr lang="en-US" dirty="0"/>
          </a:p>
          <a:p>
            <a:r>
              <a:rPr lang="en-US" dirty="0"/>
              <a:t>query prior,</a:t>
            </a:r>
            <a:r>
              <a:rPr lang="en-US" baseline="0" dirty="0"/>
              <a:t> which is the probability of that query being the intended one, without any observation.</a:t>
            </a:r>
            <a:endParaRPr lang="en-US" dirty="0"/>
          </a:p>
          <a:p>
            <a:endParaRPr lang="en-US" dirty="0"/>
          </a:p>
          <a:p>
            <a:r>
              <a:rPr lang="en-US" dirty="0"/>
              <a:t>semantic context prior,</a:t>
            </a:r>
            <a:r>
              <a:rPr lang="en-US" baseline="0" dirty="0"/>
              <a:t> which estimates how likely is it to observe that context in a random example set.</a:t>
            </a:r>
            <a:endParaRPr lang="en-US" dirty="0"/>
          </a:p>
          <a:p>
            <a:endParaRPr lang="en-US" dirty="0"/>
          </a:p>
          <a:p>
            <a:r>
              <a:rPr lang="en-US" dirty="0"/>
              <a:t>and semantic context </a:t>
            </a:r>
            <a:r>
              <a:rPr lang="en-US" baseline="0" dirty="0"/>
              <a:t>posterior, the probability that a semantic context is observed, after seeing the query.</a:t>
            </a:r>
          </a:p>
          <a:p>
            <a:endParaRPr lang="en-US" baseline="0" dirty="0"/>
          </a:p>
          <a:p>
            <a:r>
              <a:rPr lang="en-US" baseline="0" dirty="0"/>
              <a:t>In the next few slides, I will explain how we estimate these three terms.</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19</a:t>
            </a:fld>
            <a:endParaRPr lang="en-US"/>
          </a:p>
        </p:txBody>
      </p:sp>
    </p:spTree>
    <p:extLst>
      <p:ext uri="{BB962C8B-B14F-4D97-AF65-F5344CB8AC3E}">
        <p14:creationId xmlns:p14="http://schemas.microsoft.com/office/powerpoint/2010/main" val="39001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We live in a time where data is highly available.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All sorts of people want to use this data.</a:t>
            </a:r>
            <a:r>
              <a:rPr lang="en-US" b="0" baseline="0" dirty="0"/>
              <a:t> </a:t>
            </a:r>
            <a:r>
              <a:rPr lang="en-US" b="0" dirty="0"/>
              <a:t>But, the problem is, people who don’t</a:t>
            </a:r>
            <a:r>
              <a:rPr lang="en-US" b="0" baseline="0" dirty="0"/>
              <a:t> </a:t>
            </a:r>
            <a:r>
              <a:rPr lang="en-US" b="0" dirty="0"/>
              <a:t>have expertise in data systems don’t have a simple way to access and use these data.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About 65% of the </a:t>
            </a:r>
            <a:r>
              <a:rPr lang="en-US" sz="1200" b="0" dirty="0">
                <a:solidFill>
                  <a:schemeClr val="tx1"/>
                </a:solidFill>
              </a:rPr>
              <a:t>structured</a:t>
            </a:r>
            <a:r>
              <a:rPr lang="en-US" sz="1200" b="0" baseline="0" dirty="0">
                <a:solidFill>
                  <a:schemeClr val="tx1"/>
                </a:solidFill>
              </a:rPr>
              <a:t> data</a:t>
            </a:r>
            <a:r>
              <a:rPr lang="en-US" sz="1200" b="0" dirty="0">
                <a:solidFill>
                  <a:schemeClr val="tx1"/>
                </a:solidFill>
              </a:rPr>
              <a:t> resides in relational databases. To access these data, </a:t>
            </a:r>
            <a:r>
              <a:rPr lang="en-US" sz="1200" b="0" baseline="0" dirty="0">
                <a:solidFill>
                  <a:schemeClr val="tx1"/>
                </a:solidFill>
              </a:rPr>
              <a:t>SQL expertise is a must, which a lot of these people simply don’t have.</a:t>
            </a:r>
            <a:endParaRPr lang="en-US" sz="1200" b="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ndParaRPr>
          </a:p>
        </p:txBody>
      </p:sp>
      <p:sp>
        <p:nvSpPr>
          <p:cNvPr id="4" name="Slide Number Placeholder 3"/>
          <p:cNvSpPr>
            <a:spLocks noGrp="1"/>
          </p:cNvSpPr>
          <p:nvPr>
            <p:ph type="sldNum" sz="quarter" idx="10"/>
          </p:nvPr>
        </p:nvSpPr>
        <p:spPr/>
        <p:txBody>
          <a:bodyPr/>
          <a:lstStyle/>
          <a:p>
            <a:fld id="{BF698FF5-5A05-2D42-8984-DAE540E17545}" type="slidenum">
              <a:rPr lang="en-US" smtClean="0"/>
              <a:t>2</a:t>
            </a:fld>
            <a:endParaRPr lang="en-US"/>
          </a:p>
        </p:txBody>
      </p:sp>
    </p:spTree>
    <p:extLst>
      <p:ext uri="{BB962C8B-B14F-4D97-AF65-F5344CB8AC3E}">
        <p14:creationId xmlns:p14="http://schemas.microsoft.com/office/powerpoint/2010/main" val="2041505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estimate query prior?</a:t>
            </a:r>
          </a:p>
          <a:p>
            <a:endParaRPr lang="en-US" dirty="0"/>
          </a:p>
          <a:p>
            <a:r>
              <a:rPr lang="en-US" dirty="0"/>
              <a:t>A query is mostly about the set of filters it applies. If we can estimate the filter priors, we can combine</a:t>
            </a:r>
            <a:r>
              <a:rPr lang="en-US" baseline="0" dirty="0"/>
              <a:t> them to estimate query prior.</a:t>
            </a:r>
          </a:p>
          <a:p>
            <a:endParaRPr lang="en-US" baseline="0" dirty="0"/>
          </a:p>
          <a:p>
            <a:r>
              <a:rPr lang="en-US" baseline="0" dirty="0"/>
              <a:t>To estimate filter prior, we use three intuitions.</a:t>
            </a:r>
          </a:p>
          <a:p>
            <a:endParaRPr lang="en-US" baseline="0" dirty="0"/>
          </a:p>
          <a:p>
            <a:r>
              <a:rPr lang="en-US" baseline="0" dirty="0"/>
              <a:t>Our first intuition is </a:t>
            </a:r>
            <a:r>
              <a:rPr lang="en-US" dirty="0"/>
              <a:t>domain selectivity.</a:t>
            </a:r>
            <a:r>
              <a:rPr lang="en-US" baseline="0" dirty="0"/>
              <a:t> Out of these two queries, the one on top is more specific than the bottom one. Our assumption is that filter that puts stricter constraints is more likely.</a:t>
            </a:r>
          </a:p>
          <a:p>
            <a:endParaRPr lang="en-US" baseline="0" dirty="0"/>
          </a:p>
          <a:p>
            <a:r>
              <a:rPr lang="en-US" baseline="0" dirty="0"/>
              <a:t>There are two other intuitions involving derived semantic properties, but I don’t have time to go over these in this talk. Please refer to our paper for more details.</a:t>
            </a:r>
          </a:p>
          <a:p>
            <a:endParaRPr lang="en-US" baseline="0" dirty="0"/>
          </a:p>
        </p:txBody>
      </p:sp>
      <p:sp>
        <p:nvSpPr>
          <p:cNvPr id="4" name="Slide Number Placeholder 3"/>
          <p:cNvSpPr>
            <a:spLocks noGrp="1"/>
          </p:cNvSpPr>
          <p:nvPr>
            <p:ph type="sldNum" sz="quarter" idx="10"/>
          </p:nvPr>
        </p:nvSpPr>
        <p:spPr/>
        <p:txBody>
          <a:bodyPr/>
          <a:lstStyle/>
          <a:p>
            <a:fld id="{BF698FF5-5A05-2D42-8984-DAE540E17545}" type="slidenum">
              <a:rPr lang="en-US" smtClean="0"/>
              <a:t>20</a:t>
            </a:fld>
            <a:endParaRPr lang="en-US"/>
          </a:p>
        </p:txBody>
      </p:sp>
    </p:spTree>
    <p:extLst>
      <p:ext uri="{BB962C8B-B14F-4D97-AF65-F5344CB8AC3E}">
        <p14:creationId xmlns:p14="http://schemas.microsoft.com/office/powerpoint/2010/main" val="3478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move</a:t>
            </a:r>
            <a:r>
              <a:rPr lang="en-US" baseline="0" dirty="0"/>
              <a:t> on to</a:t>
            </a:r>
            <a:r>
              <a:rPr lang="en-US" dirty="0"/>
              <a:t> estimate the second term, semantic context prior.</a:t>
            </a:r>
          </a:p>
          <a:p>
            <a:endParaRPr lang="en-US" dirty="0"/>
          </a:p>
          <a:p>
            <a:r>
              <a:rPr lang="en-US" dirty="0"/>
              <a:t>For this, the data can give</a:t>
            </a:r>
            <a:r>
              <a:rPr lang="en-US" baseline="0" dirty="0"/>
              <a:t> us the answer. If we look at the data distribution inside the relations, </a:t>
            </a:r>
            <a:r>
              <a:rPr lang="en-US" dirty="0"/>
              <a:t>we will see that the USA is more frequent than Canada.</a:t>
            </a:r>
            <a:endParaRPr lang="en-US" baseline="0" dirty="0"/>
          </a:p>
          <a:p>
            <a:endParaRPr lang="en-US" baseline="0" dirty="0"/>
          </a:p>
          <a:p>
            <a:r>
              <a:rPr lang="en-US" baseline="0" dirty="0"/>
              <a:t>So, prior to applying any filter, observing the context USA is more likely than Canada.</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21</a:t>
            </a:fld>
            <a:endParaRPr lang="en-US"/>
          </a:p>
        </p:txBody>
      </p:sp>
    </p:spTree>
    <p:extLst>
      <p:ext uri="{BB962C8B-B14F-4D97-AF65-F5344CB8AC3E}">
        <p14:creationId xmlns:p14="http://schemas.microsoft.com/office/powerpoint/2010/main" val="1029019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t>
            </a:r>
            <a:r>
              <a:rPr lang="en-US" baseline="0" dirty="0"/>
              <a:t>I will explain the last term of this equation: context posterior, which is the probability of observing a context, given the query.</a:t>
            </a:r>
          </a:p>
          <a:p>
            <a:endParaRPr lang="en-US" baseline="0" dirty="0"/>
          </a:p>
          <a:p>
            <a:r>
              <a:rPr lang="en-US" baseline="0" dirty="0"/>
              <a:t>If you put the actual predicate in the query, then you know that you will definitely observe the context in the query output.</a:t>
            </a:r>
          </a:p>
          <a:p>
            <a:endParaRPr lang="en-US" baseline="0" dirty="0"/>
          </a:p>
          <a:p>
            <a:r>
              <a:rPr lang="en-US" baseline="0" dirty="0"/>
              <a:t>So now we want to figure out the probability that we will see the context, if we don</a:t>
            </a:r>
            <a:r>
              <a:rPr lang="mr-IN" baseline="0" dirty="0"/>
              <a:t>’</a:t>
            </a:r>
            <a:r>
              <a:rPr lang="en-US" baseline="0" dirty="0"/>
              <a:t>t put the predicate in the query.</a:t>
            </a:r>
          </a:p>
          <a:p>
            <a:endParaRPr lang="en-US" baseline="0" dirty="0"/>
          </a:p>
          <a:p>
            <a:r>
              <a:rPr lang="en-US" baseline="0" dirty="0"/>
              <a:t>Suppose that we see only one example with the context USA. So now the probability of observing the context, is just the proportion of the data that has this context.</a:t>
            </a:r>
          </a:p>
          <a:p>
            <a:endParaRPr lang="en-US" baseline="0" dirty="0"/>
          </a:p>
          <a:p>
            <a:r>
              <a:rPr lang="en-US" baseline="0" dirty="0"/>
              <a:t>What about now? With two examples, probability is a product of observing the two examples individually, assuming independence. So it will be 64%.</a:t>
            </a:r>
          </a:p>
          <a:p>
            <a:endParaRPr lang="en-US" baseline="0" dirty="0"/>
          </a:p>
          <a:p>
            <a:r>
              <a:rPr lang="en-US" baseline="0" dirty="0"/>
              <a:t>The key point here is, that the more examples we see, the less likely is it that the context is just by chance.</a:t>
            </a:r>
          </a:p>
        </p:txBody>
      </p:sp>
      <p:sp>
        <p:nvSpPr>
          <p:cNvPr id="4" name="Slide Number Placeholder 3"/>
          <p:cNvSpPr>
            <a:spLocks noGrp="1"/>
          </p:cNvSpPr>
          <p:nvPr>
            <p:ph type="sldNum" sz="quarter" idx="10"/>
          </p:nvPr>
        </p:nvSpPr>
        <p:spPr/>
        <p:txBody>
          <a:bodyPr/>
          <a:lstStyle/>
          <a:p>
            <a:fld id="{BF698FF5-5A05-2D42-8984-DAE540E17545}" type="slidenum">
              <a:rPr lang="en-US" smtClean="0"/>
              <a:t>22</a:t>
            </a:fld>
            <a:endParaRPr lang="en-US"/>
          </a:p>
        </p:txBody>
      </p:sp>
    </p:spTree>
    <p:extLst>
      <p:ext uri="{BB962C8B-B14F-4D97-AF65-F5344CB8AC3E}">
        <p14:creationId xmlns:p14="http://schemas.microsoft.com/office/powerpoint/2010/main" val="89289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I will talk about the algorithm to infer the most likely query. </a:t>
            </a:r>
          </a:p>
          <a:p>
            <a:endParaRPr lang="en-US" baseline="0" dirty="0"/>
          </a:p>
          <a:p>
            <a:r>
              <a:rPr lang="en-US" baseline="0" dirty="0"/>
              <a:t>As we show in the paper, a simple exact algorithm can find the most likely query intent, without trying all possible queries. The algorithm boils down to a simple principle. </a:t>
            </a:r>
          </a:p>
          <a:p>
            <a:endParaRPr lang="en-US" baseline="0" dirty="0"/>
          </a:p>
          <a:p>
            <a:r>
              <a:rPr lang="en-US" baseline="0" dirty="0"/>
              <a:t>For each filter, if this probability is higher with the filter, then we pick the filter, and drop otherwise.</a:t>
            </a:r>
          </a:p>
        </p:txBody>
      </p:sp>
      <p:sp>
        <p:nvSpPr>
          <p:cNvPr id="4" name="Slide Number Placeholder 3"/>
          <p:cNvSpPr>
            <a:spLocks noGrp="1"/>
          </p:cNvSpPr>
          <p:nvPr>
            <p:ph type="sldNum" sz="quarter" idx="10"/>
          </p:nvPr>
        </p:nvSpPr>
        <p:spPr/>
        <p:txBody>
          <a:bodyPr/>
          <a:lstStyle/>
          <a:p>
            <a:fld id="{BF698FF5-5A05-2D42-8984-DAE540E17545}" type="slidenum">
              <a:rPr lang="en-US" smtClean="0"/>
              <a:t>23</a:t>
            </a:fld>
            <a:endParaRPr lang="en-US"/>
          </a:p>
        </p:txBody>
      </p:sp>
    </p:spTree>
    <p:extLst>
      <p:ext uri="{BB962C8B-B14F-4D97-AF65-F5344CB8AC3E}">
        <p14:creationId xmlns:p14="http://schemas.microsoft.com/office/powerpoint/2010/main" val="362117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I have talked so far, depends on the contexts observed in the examples. But how do we discover the semantic contexts of the examples</a:t>
            </a:r>
            <a:r>
              <a:rPr lang="en-US" baseline="0" dirty="0"/>
              <a:t> on the fly? </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24</a:t>
            </a:fld>
            <a:endParaRPr lang="en-US"/>
          </a:p>
        </p:txBody>
      </p:sp>
    </p:spTree>
    <p:extLst>
      <p:ext uri="{BB962C8B-B14F-4D97-AF65-F5344CB8AC3E}">
        <p14:creationId xmlns:p14="http://schemas.microsoft.com/office/powerpoint/2010/main" val="1185290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component of SQuID is an abduction-ready database. It is an augmentation</a:t>
            </a:r>
            <a:r>
              <a:rPr lang="en-US" baseline="0" dirty="0"/>
              <a:t> of the original database with </a:t>
            </a:r>
            <a:r>
              <a:rPr lang="en-US" dirty="0"/>
              <a:t>derived relations, semantic property statistics and so on</a:t>
            </a:r>
            <a:r>
              <a:rPr lang="en-US" baseline="0" dirty="0"/>
              <a:t>.</a:t>
            </a:r>
          </a:p>
          <a:p>
            <a:endParaRPr lang="en-US" baseline="0" dirty="0"/>
          </a:p>
          <a:p>
            <a:r>
              <a:rPr lang="en-US" baseline="0" dirty="0"/>
              <a:t>The abduction ready database is precomputed in an offline module. </a:t>
            </a:r>
          </a:p>
          <a:p>
            <a:endParaRPr lang="en-US" baseline="0" dirty="0"/>
          </a:p>
          <a:p>
            <a:r>
              <a:rPr lang="en-US" baseline="0" dirty="0"/>
              <a:t>The online module makes use of it for real time query intent discovery.</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25</a:t>
            </a:fld>
            <a:endParaRPr lang="en-US"/>
          </a:p>
        </p:txBody>
      </p:sp>
    </p:spTree>
    <p:extLst>
      <p:ext uri="{BB962C8B-B14F-4D97-AF65-F5344CB8AC3E}">
        <p14:creationId xmlns:p14="http://schemas.microsoft.com/office/powerpoint/2010/main" val="1524347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how </a:t>
            </a:r>
            <a:r>
              <a:rPr lang="en-US" dirty="0"/>
              <a:t>does SQuID do in practice? I will now talk about our evaluation</a:t>
            </a:r>
            <a:r>
              <a:rPr lang="en-US" baseline="0" dirty="0"/>
              <a:t> results.</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26</a:t>
            </a:fld>
            <a:endParaRPr lang="en-US"/>
          </a:p>
        </p:txBody>
      </p:sp>
    </p:spTree>
    <p:extLst>
      <p:ext uri="{BB962C8B-B14F-4D97-AF65-F5344CB8AC3E}">
        <p14:creationId xmlns:p14="http://schemas.microsoft.com/office/powerpoint/2010/main" val="154880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goal of our experiments was to find answer of these questions. </a:t>
            </a:r>
          </a:p>
          <a:p>
            <a:endParaRPr lang="en-US" baseline="0" dirty="0"/>
          </a:p>
          <a:p>
            <a:r>
              <a:rPr lang="en-US" baseline="0" dirty="0"/>
              <a:t>First, how efficient is </a:t>
            </a:r>
            <a:r>
              <a:rPr lang="en-US" dirty="0"/>
              <a:t>SQuID for large datasets and many examples?</a:t>
            </a:r>
            <a:endParaRPr lang="en-US" baseline="0" dirty="0"/>
          </a:p>
          <a:p>
            <a:endParaRPr lang="en-US" baseline="0" dirty="0"/>
          </a:p>
          <a:p>
            <a:r>
              <a:rPr lang="en-US" dirty="0"/>
              <a:t>Second, </a:t>
            </a:r>
            <a:r>
              <a:rPr lang="en-US" baseline="0" dirty="0"/>
              <a:t>Does SQuID infer the right query?</a:t>
            </a:r>
          </a:p>
          <a:p>
            <a:endParaRPr lang="en-US" baseline="0" dirty="0"/>
          </a:p>
          <a:p>
            <a:r>
              <a:rPr lang="en-US" baseline="0" dirty="0"/>
              <a:t>And third, how does SQuID compare against other alternative techniques, such as query reverse engineering, and machine learning.</a:t>
            </a:r>
          </a:p>
          <a:p>
            <a:endParaRPr lang="en-US" baseline="0" dirty="0"/>
          </a:p>
          <a:p>
            <a:r>
              <a:rPr lang="en-US" baseline="0" dirty="0"/>
              <a:t>We have more results in our paper, but I would skip those in today’s talk.</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27</a:t>
            </a:fld>
            <a:endParaRPr lang="en-US"/>
          </a:p>
        </p:txBody>
      </p:sp>
    </p:spTree>
    <p:extLst>
      <p:ext uri="{BB962C8B-B14F-4D97-AF65-F5344CB8AC3E}">
        <p14:creationId xmlns:p14="http://schemas.microsoft.com/office/powerpoint/2010/main" val="1337478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three datasets in our experiments,</a:t>
            </a:r>
            <a:r>
              <a:rPr lang="en-US" baseline="0" dirty="0"/>
              <a:t> but in this talk, I will be presenting experiments on the IMDb datasets. IMDb dataset has a complex schema with 15 relations about movies, actors, cast information, etc. We designed 16 benchmark queries on this dataset, with varying complexity with up to 8 joins, 7 selections, and varying result sizes.</a:t>
            </a:r>
          </a:p>
          <a:p>
            <a:endParaRPr lang="en-US" dirty="0"/>
          </a:p>
          <a:p>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28</a:t>
            </a:fld>
            <a:endParaRPr lang="en-US"/>
          </a:p>
        </p:txBody>
      </p:sp>
    </p:spTree>
    <p:extLst>
      <p:ext uri="{BB962C8B-B14F-4D97-AF65-F5344CB8AC3E}">
        <p14:creationId xmlns:p14="http://schemas.microsoft.com/office/powerpoint/2010/main" val="1113246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will now talk to you about our experimental settings involving the benchmark queries. For this experiment, </a:t>
            </a:r>
          </a:p>
          <a:p>
            <a:endParaRPr lang="en-US" baseline="0" dirty="0"/>
          </a:p>
          <a:p>
            <a:r>
              <a:rPr lang="en-US" baseline="0" dirty="0"/>
              <a:t>we took a benchmark query, </a:t>
            </a:r>
          </a:p>
          <a:p>
            <a:endParaRPr lang="en-US" baseline="0" dirty="0"/>
          </a:p>
          <a:p>
            <a:r>
              <a:rPr lang="en-US" baseline="0" dirty="0"/>
              <a:t>executed it, </a:t>
            </a:r>
          </a:p>
          <a:p>
            <a:endParaRPr lang="en-US" baseline="0" dirty="0"/>
          </a:p>
          <a:p>
            <a:r>
              <a:rPr lang="en-US" baseline="0" dirty="0"/>
              <a:t>and considered the query result as the ground truth.</a:t>
            </a:r>
          </a:p>
          <a:p>
            <a:endParaRPr lang="en-US" baseline="0" dirty="0"/>
          </a:p>
          <a:p>
            <a:r>
              <a:rPr lang="en-US" baseline="0" dirty="0"/>
              <a:t>Then we took a small random sample from the ground truth and used that as example.</a:t>
            </a:r>
          </a:p>
          <a:p>
            <a:endParaRPr lang="en-US" baseline="0" dirty="0"/>
          </a:p>
          <a:p>
            <a:r>
              <a:rPr lang="en-US" baseline="0" dirty="0"/>
              <a:t>We gave it to SQuID. </a:t>
            </a:r>
          </a:p>
          <a:p>
            <a:endParaRPr lang="en-US" baseline="0" dirty="0"/>
          </a:p>
          <a:p>
            <a:r>
              <a:rPr lang="en-US" baseline="0" dirty="0"/>
              <a:t>SQuID returned an inferred query. We executed that query, </a:t>
            </a:r>
          </a:p>
          <a:p>
            <a:endParaRPr lang="en-US" baseline="0" dirty="0"/>
          </a:p>
          <a:p>
            <a:r>
              <a:rPr lang="en-US" baseline="0" dirty="0"/>
              <a:t>And found SQuID result.</a:t>
            </a:r>
          </a:p>
          <a:p>
            <a:endParaRPr lang="en-US" baseline="0" dirty="0"/>
          </a:p>
          <a:p>
            <a:r>
              <a:rPr lang="en-US" baseline="0" dirty="0"/>
              <a:t>Then we compared SQuID result against the ground truth in terms of  precision, recall, and F-score. </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29</a:t>
            </a:fld>
            <a:endParaRPr lang="en-US"/>
          </a:p>
        </p:txBody>
      </p:sp>
    </p:spTree>
    <p:extLst>
      <p:ext uri="{BB962C8B-B14F-4D97-AF65-F5344CB8AC3E}">
        <p14:creationId xmlns:p14="http://schemas.microsoft.com/office/powerpoint/2010/main" val="176744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for example the IMDb database.</a:t>
            </a:r>
            <a:r>
              <a:rPr lang="en-US" baseline="0" dirty="0"/>
              <a:t> IMDb</a:t>
            </a:r>
            <a:r>
              <a:rPr lang="en-US" dirty="0"/>
              <a:t> has all information</a:t>
            </a:r>
            <a:r>
              <a:rPr lang="en-US" baseline="0" dirty="0"/>
              <a:t> about movies, actors, their relationships like who was cast in which movie, and so on. </a:t>
            </a:r>
          </a:p>
          <a:p>
            <a:endParaRPr lang="en-US" baseline="0" dirty="0"/>
          </a:p>
          <a:p>
            <a:r>
              <a:rPr lang="en-US" baseline="0" dirty="0"/>
              <a:t>Now suppose that Alice has IMDb loaded in a relational database, and she </a:t>
            </a:r>
            <a:r>
              <a:rPr lang="en-US" dirty="0"/>
              <a:t>wants to find all funny</a:t>
            </a:r>
            <a:r>
              <a:rPr lang="en-US" baseline="0" dirty="0"/>
              <a:t> actors.</a:t>
            </a:r>
          </a:p>
          <a:p>
            <a:endParaRPr lang="en-US" baseline="0" dirty="0"/>
          </a:p>
          <a:p>
            <a:r>
              <a:rPr lang="en-US" dirty="0"/>
              <a:t>Let’s see the steps Alice will have to go through for that.</a:t>
            </a:r>
          </a:p>
        </p:txBody>
      </p:sp>
      <p:sp>
        <p:nvSpPr>
          <p:cNvPr id="4" name="Slide Number Placeholder 3"/>
          <p:cNvSpPr>
            <a:spLocks noGrp="1"/>
          </p:cNvSpPr>
          <p:nvPr>
            <p:ph type="sldNum" sz="quarter" idx="10"/>
          </p:nvPr>
        </p:nvSpPr>
        <p:spPr/>
        <p:txBody>
          <a:bodyPr/>
          <a:lstStyle/>
          <a:p>
            <a:fld id="{BF698FF5-5A05-2D42-8984-DAE540E17545}" type="slidenum">
              <a:rPr lang="en-US" smtClean="0"/>
              <a:t>3</a:t>
            </a:fld>
            <a:endParaRPr lang="en-US"/>
          </a:p>
        </p:txBody>
      </p:sp>
    </p:spTree>
    <p:extLst>
      <p:ext uri="{BB962C8B-B14F-4D97-AF65-F5344CB8AC3E}">
        <p14:creationId xmlns:p14="http://schemas.microsoft.com/office/powerpoint/2010/main" val="639827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varied the number of examples and tried IMDb datasets with three different sizes for the scalability experiment. </a:t>
            </a:r>
          </a:p>
          <a:p>
            <a:endParaRPr lang="en-US" baseline="0" dirty="0"/>
          </a:p>
          <a:p>
            <a:r>
              <a:rPr lang="en-US" dirty="0"/>
              <a:t>We found that</a:t>
            </a:r>
            <a:r>
              <a:rPr lang="en-US" baseline="0" dirty="0"/>
              <a:t>, </a:t>
            </a:r>
            <a:r>
              <a:rPr lang="en-US" dirty="0" err="1"/>
              <a:t>SQuID’s</a:t>
            </a:r>
            <a:r>
              <a:rPr lang="en-US" dirty="0"/>
              <a:t> abduction time is linear in number</a:t>
            </a:r>
            <a:r>
              <a:rPr lang="en-US" baseline="0" dirty="0"/>
              <a:t> of examples, </a:t>
            </a:r>
          </a:p>
          <a:p>
            <a:endParaRPr lang="en-US" baseline="0" dirty="0"/>
          </a:p>
          <a:p>
            <a:r>
              <a:rPr lang="en-US" baseline="0" dirty="0"/>
              <a:t>and logarithmic in database size. </a:t>
            </a:r>
          </a:p>
          <a:p>
            <a:endParaRPr lang="en-US" baseline="0" dirty="0"/>
          </a:p>
          <a:p>
            <a:r>
              <a:rPr lang="en-US" baseline="0" dirty="0"/>
              <a:t>Also, the inference time is practical. For about 5 to 10 examples, it only takes few seconds on IMDb.</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30</a:t>
            </a:fld>
            <a:endParaRPr lang="en-US"/>
          </a:p>
        </p:txBody>
      </p:sp>
    </p:spTree>
    <p:extLst>
      <p:ext uri="{BB962C8B-B14F-4D97-AF65-F5344CB8AC3E}">
        <p14:creationId xmlns:p14="http://schemas.microsoft.com/office/powerpoint/2010/main" val="170982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how </a:t>
            </a:r>
            <a:r>
              <a:rPr lang="en-US" dirty="0"/>
              <a:t>accurate</a:t>
            </a:r>
            <a:r>
              <a:rPr lang="en-US" baseline="0" dirty="0"/>
              <a:t> </a:t>
            </a:r>
            <a:r>
              <a:rPr lang="en-US" baseline="0" dirty="0" err="1"/>
              <a:t>SQuID’s</a:t>
            </a:r>
            <a:r>
              <a:rPr lang="en-US" baseline="0" dirty="0"/>
              <a:t> inference is? </a:t>
            </a:r>
          </a:p>
          <a:p>
            <a:endParaRPr lang="en-US" baseline="0" dirty="0"/>
          </a:p>
          <a:p>
            <a:r>
              <a:rPr lang="en-US" baseline="0" dirty="0"/>
              <a:t>So here is the overall result over 16 benchmark queries. In most cases, the F-Score rises pretty quickly with very few examples.</a:t>
            </a:r>
          </a:p>
          <a:p>
            <a:endParaRPr lang="en-US" baseline="0" dirty="0"/>
          </a:p>
          <a:p>
            <a:r>
              <a:rPr lang="en-US" baseline="0" dirty="0"/>
              <a:t>Let’s focus on a representative query, with a complex task to find all Indian actors who appeared in at least 15 Hollywood movies. SQuID was able to quickly catch up with the true intent with only about 10 examples.</a:t>
            </a:r>
          </a:p>
          <a:p>
            <a:endParaRPr lang="en-US" baseline="0" dirty="0"/>
          </a:p>
          <a:p>
            <a:r>
              <a:rPr lang="en-US" baseline="0" dirty="0"/>
              <a:t>There are some cases where SQuID does not do as well. But we found that rare and only happens when the query is too complex and falls outside </a:t>
            </a:r>
            <a:r>
              <a:rPr lang="en-US" baseline="0" dirty="0" err="1"/>
              <a:t>SQuID’s</a:t>
            </a:r>
            <a:r>
              <a:rPr lang="en-US" baseline="0" dirty="0"/>
              <a:t> search space.</a:t>
            </a:r>
          </a:p>
        </p:txBody>
      </p:sp>
      <p:sp>
        <p:nvSpPr>
          <p:cNvPr id="4" name="Slide Number Placeholder 3"/>
          <p:cNvSpPr>
            <a:spLocks noGrp="1"/>
          </p:cNvSpPr>
          <p:nvPr>
            <p:ph type="sldNum" sz="quarter" idx="10"/>
          </p:nvPr>
        </p:nvSpPr>
        <p:spPr/>
        <p:txBody>
          <a:bodyPr/>
          <a:lstStyle/>
          <a:p>
            <a:fld id="{BF698FF5-5A05-2D42-8984-DAE540E17545}" type="slidenum">
              <a:rPr lang="en-US" smtClean="0"/>
              <a:t>31</a:t>
            </a:fld>
            <a:endParaRPr lang="en-US"/>
          </a:p>
        </p:txBody>
      </p:sp>
    </p:spTree>
    <p:extLst>
      <p:ext uri="{BB962C8B-B14F-4D97-AF65-F5344CB8AC3E}">
        <p14:creationId xmlns:p14="http://schemas.microsoft.com/office/powerpoint/2010/main" val="721705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approach</a:t>
            </a:r>
            <a:r>
              <a:rPr lang="en-US" baseline="0" dirty="0"/>
              <a:t> similar to query by example is query reverse engineering. Query reverse engineering is similar to query by example as it takes query results as input and produces query as output.</a:t>
            </a:r>
          </a:p>
          <a:p>
            <a:endParaRPr lang="en-US" baseline="0" dirty="0"/>
          </a:p>
          <a:p>
            <a:r>
              <a:rPr lang="en-US" baseline="0" dirty="0"/>
              <a:t>However, they require the examples to match exactly the query output having a closed world assumption. In contrast, our setting is more permissive, OPEN WORLD SETTING. We only require that the query output contains the examples.</a:t>
            </a:r>
          </a:p>
          <a:p>
            <a:endParaRPr lang="en-US" baseline="0" dirty="0"/>
          </a:p>
          <a:p>
            <a:r>
              <a:rPr lang="en-US" dirty="0"/>
              <a:t>We compared</a:t>
            </a:r>
            <a:r>
              <a:rPr lang="en-US" baseline="0" dirty="0"/>
              <a:t> SQuID with TALOS, a query reverse engineering system. </a:t>
            </a:r>
          </a:p>
          <a:p>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32</a:t>
            </a:fld>
            <a:endParaRPr lang="en-US"/>
          </a:p>
        </p:txBody>
      </p:sp>
    </p:spTree>
    <p:extLst>
      <p:ext uri="{BB962C8B-B14F-4D97-AF65-F5344CB8AC3E}">
        <p14:creationId xmlns:p14="http://schemas.microsoft.com/office/powerpoint/2010/main" val="2124081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Both SQuID and TALOS were given the entire output of the 16 benchmark queries. In general SQuID is better than TALOS in terms of F-Score, and also the inference is usually faster.</a:t>
            </a:r>
          </a:p>
          <a:p>
            <a:endParaRPr lang="en-US" baseline="0" dirty="0"/>
          </a:p>
          <a:p>
            <a:r>
              <a:rPr lang="en-US" baseline="0" dirty="0"/>
              <a:t>But what I want to focus on, is the quality of the inferred queries </a:t>
            </a:r>
            <a:r>
              <a:rPr lang="mr-IN" baseline="0" dirty="0"/>
              <a:t>–</a:t>
            </a:r>
            <a:r>
              <a:rPr lang="en-US" baseline="0" dirty="0"/>
              <a:t> how similar is the inferred query compared to the actual query.</a:t>
            </a:r>
          </a:p>
          <a:p>
            <a:endParaRPr lang="en-US" baseline="0" dirty="0"/>
          </a:p>
          <a:p>
            <a:r>
              <a:rPr lang="en-US" baseline="0" dirty="0"/>
              <a:t>For most of the queries, TALOS produced much larger queries than the actual ones with 100s of predicates. Note that, the y-axis is in log scale. </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33</a:t>
            </a:fld>
            <a:endParaRPr lang="en-US"/>
          </a:p>
        </p:txBody>
      </p:sp>
    </p:spTree>
    <p:extLst>
      <p:ext uri="{BB962C8B-B14F-4D97-AF65-F5344CB8AC3E}">
        <p14:creationId xmlns:p14="http://schemas.microsoft.com/office/powerpoint/2010/main" val="1418913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let’s take a look at this query. The task was to find all Animation movies by Pixar.</a:t>
            </a:r>
          </a:p>
          <a:p>
            <a:endParaRPr lang="en-US" baseline="0" dirty="0"/>
          </a:p>
          <a:p>
            <a:r>
              <a:rPr lang="en-US" baseline="0" dirty="0"/>
              <a:t>This was the original query, </a:t>
            </a:r>
          </a:p>
          <a:p>
            <a:endParaRPr lang="en-US" baseline="0" dirty="0"/>
          </a:p>
          <a:p>
            <a:r>
              <a:rPr lang="en-US" baseline="0" dirty="0"/>
              <a:t>This is what SQuID inferred, with a few more predicates than the original. This is because it wasn’t able to figure out that some similarities were just co-incidental, and not intended.</a:t>
            </a:r>
          </a:p>
          <a:p>
            <a:endParaRPr lang="en-US" baseline="0" dirty="0"/>
          </a:p>
          <a:p>
            <a:r>
              <a:rPr lang="en-US" baseline="0" dirty="0"/>
              <a:t>But this is what TALOS produced. </a:t>
            </a:r>
          </a:p>
          <a:p>
            <a:endParaRPr lang="en-US" baseline="0" dirty="0"/>
          </a:p>
          <a:p>
            <a:r>
              <a:rPr lang="en-US" baseline="0" dirty="0"/>
              <a:t>Query reverse engineering approaches basically OVERFITS to the output as it tries to reconstruct a query that produces this exact same result. But it fails to generalize the intent.</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34</a:t>
            </a:fld>
            <a:endParaRPr lang="en-US"/>
          </a:p>
        </p:txBody>
      </p:sp>
    </p:spTree>
    <p:extLst>
      <p:ext uri="{BB962C8B-B14F-4D97-AF65-F5344CB8AC3E}">
        <p14:creationId xmlns:p14="http://schemas.microsoft.com/office/powerpoint/2010/main" val="2026097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may see th</a:t>
            </a:r>
            <a:r>
              <a:rPr lang="en-US" baseline="0" dirty="0"/>
              <a:t>e query intent discovery as binary classification problem. The query is a classifier that classifies the tuples as intended or not. But unlike the usual setting, we only have positive and unlabeled data here. This setting of classification is called PU learning, and could be applied in this case.</a:t>
            </a:r>
          </a:p>
          <a:p>
            <a:endParaRPr lang="en-US" baseline="0" dirty="0"/>
          </a:p>
          <a:p>
            <a:r>
              <a:rPr lang="en-US" baseline="0" dirty="0"/>
              <a:t>But the catch is, that PU learning algorithms need a large number of examples to learn. In our experiments, we found that PU learning needs 70% of the data as examples to reach the same accuracy as SQuID.</a:t>
            </a:r>
          </a:p>
          <a:p>
            <a:endParaRPr lang="en-US" baseline="0" dirty="0"/>
          </a:p>
          <a:p>
            <a:r>
              <a:rPr lang="en-US" baseline="0" dirty="0"/>
              <a:t>Also, PU learning does not scale with database size which SQuID does. </a:t>
            </a:r>
          </a:p>
          <a:p>
            <a:endParaRPr lang="en-US" baseline="0" dirty="0"/>
          </a:p>
          <a:p>
            <a:r>
              <a:rPr lang="en-US" baseline="0" dirty="0"/>
              <a:t>The main reason why SQuID outperforms machine learning techniques is that, generic machine learning cannot model RDBMS specific mechanisms like a SQL query should be the underlying mechanism that generates the data.</a:t>
            </a:r>
          </a:p>
        </p:txBody>
      </p:sp>
      <p:sp>
        <p:nvSpPr>
          <p:cNvPr id="4" name="Slide Number Placeholder 3"/>
          <p:cNvSpPr>
            <a:spLocks noGrp="1"/>
          </p:cNvSpPr>
          <p:nvPr>
            <p:ph type="sldNum" sz="quarter" idx="10"/>
          </p:nvPr>
        </p:nvSpPr>
        <p:spPr/>
        <p:txBody>
          <a:bodyPr/>
          <a:lstStyle/>
          <a:p>
            <a:fld id="{BF698FF5-5A05-2D42-8984-DAE540E17545}" type="slidenum">
              <a:rPr lang="en-US" smtClean="0"/>
              <a:t>35</a:t>
            </a:fld>
            <a:endParaRPr lang="en-US"/>
          </a:p>
        </p:txBody>
      </p:sp>
    </p:spTree>
    <p:extLst>
      <p:ext uri="{BB962C8B-B14F-4D97-AF65-F5344CB8AC3E}">
        <p14:creationId xmlns:p14="http://schemas.microsoft.com/office/powerpoint/2010/main" val="747389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concludes the talk. Here are few takeaways. </a:t>
            </a:r>
          </a:p>
          <a:p>
            <a:endParaRPr lang="en-US" dirty="0"/>
          </a:p>
          <a:p>
            <a:r>
              <a:rPr lang="en-US" dirty="0"/>
              <a:t>SQuID is an</a:t>
            </a:r>
            <a:r>
              <a:rPr lang="en-US" baseline="0" dirty="0"/>
              <a:t> example driven query intent discovery system which </a:t>
            </a:r>
          </a:p>
          <a:p>
            <a:endParaRPr lang="en-US" baseline="0" dirty="0"/>
          </a:p>
          <a:p>
            <a:r>
              <a:rPr lang="en-US" baseline="0" dirty="0"/>
              <a:t>Understands context,</a:t>
            </a:r>
          </a:p>
          <a:p>
            <a:r>
              <a:rPr lang="en-US" dirty="0"/>
              <a:t>Exploits</a:t>
            </a:r>
            <a:r>
              <a:rPr lang="en-US" baseline="0" dirty="0"/>
              <a:t> semantic similarity of the examples</a:t>
            </a:r>
          </a:p>
          <a:p>
            <a:r>
              <a:rPr lang="en-US" baseline="0" dirty="0"/>
              <a:t>Works with very few examples</a:t>
            </a:r>
          </a:p>
          <a:p>
            <a:r>
              <a:rPr lang="en-US" baseline="0" dirty="0"/>
              <a:t>It performs well in query reverse engineering setting, which it was not designed for.</a:t>
            </a:r>
          </a:p>
          <a:p>
            <a:r>
              <a:rPr lang="en-US" baseline="0" dirty="0"/>
              <a:t>And it outperforms learning methods</a:t>
            </a:r>
            <a:endParaRPr lang="en-US" dirty="0"/>
          </a:p>
          <a:p>
            <a:endParaRPr lang="en-US" baseline="0" dirty="0"/>
          </a:p>
          <a:p>
            <a:r>
              <a:rPr lang="en-US" baseline="0" dirty="0"/>
              <a:t>Thank you everyone for listening. I will take questions.</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36</a:t>
            </a:fld>
            <a:endParaRPr lang="en-US"/>
          </a:p>
        </p:txBody>
      </p:sp>
    </p:spTree>
    <p:extLst>
      <p:ext uri="{BB962C8B-B14F-4D97-AF65-F5344CB8AC3E}">
        <p14:creationId xmlns:p14="http://schemas.microsoft.com/office/powerpoint/2010/main" val="329746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a:t>
            </a:r>
            <a:r>
              <a:rPr lang="en-US" dirty="0"/>
              <a:t>he first step is understanding the schema. This is what the IMDb schema looks like.</a:t>
            </a:r>
            <a:r>
              <a:rPr lang="en-US" baseline="0" dirty="0"/>
              <a:t> </a:t>
            </a:r>
          </a:p>
          <a:p>
            <a:endParaRPr lang="en-US" baseline="0" dirty="0"/>
          </a:p>
          <a:p>
            <a:r>
              <a:rPr lang="en-US" baseline="0" dirty="0"/>
              <a:t>And getting a good understanding of the schema is very challenging for Alice.</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4</a:t>
            </a:fld>
            <a:endParaRPr lang="en-US"/>
          </a:p>
        </p:txBody>
      </p:sp>
    </p:spTree>
    <p:extLst>
      <p:ext uri="{BB962C8B-B14F-4D97-AF65-F5344CB8AC3E}">
        <p14:creationId xmlns:p14="http://schemas.microsoft.com/office/powerpoint/2010/main" val="1712421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Alice has to learn a query language, like SQL, and write</a:t>
            </a:r>
            <a:r>
              <a:rPr lang="en-US" baseline="0" dirty="0"/>
              <a:t> a query to express her intent</a:t>
            </a:r>
            <a:r>
              <a:rPr lang="en-US" dirty="0"/>
              <a:t>. This is what the query would look like</a:t>
            </a:r>
            <a:r>
              <a:rPr lang="en-US" baseline="0" dirty="0"/>
              <a:t>.</a:t>
            </a:r>
            <a:endParaRPr lang="en-US" dirty="0"/>
          </a:p>
          <a:p>
            <a:endParaRPr lang="en-US" dirty="0"/>
          </a:p>
          <a:p>
            <a:r>
              <a:rPr lang="en-US" dirty="0"/>
              <a:t>Again, this is a very challenging for Alice, who has no programming background</a:t>
            </a:r>
            <a:r>
              <a:rPr lang="en-US" dirty="0" smtClean="0"/>
              <a:t>.</a:t>
            </a:r>
          </a:p>
          <a:p>
            <a:endParaRPr lang="en-US" dirty="0" smtClean="0"/>
          </a:p>
          <a:p>
            <a:r>
              <a:rPr lang="en-US" dirty="0" smtClean="0"/>
              <a:t>What we really need, is a way so</a:t>
            </a:r>
            <a:r>
              <a:rPr lang="en-US" baseline="0" dirty="0" smtClean="0"/>
              <a:t> that Alice can easily express what she wants, and the system takes care of this complex technical aspects.</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5</a:t>
            </a:fld>
            <a:endParaRPr lang="en-US"/>
          </a:p>
        </p:txBody>
      </p:sp>
    </p:spTree>
    <p:extLst>
      <p:ext uri="{BB962C8B-B14F-4D97-AF65-F5344CB8AC3E}">
        <p14:creationId xmlns:p14="http://schemas.microsoft.com/office/powerpoint/2010/main" val="748888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alternative Query by</a:t>
            </a:r>
            <a:r>
              <a:rPr lang="en-US" baseline="0" dirty="0"/>
              <a:t> Example </a:t>
            </a:r>
            <a:r>
              <a:rPr lang="en-US" dirty="0"/>
              <a:t>systems, that bypasses the</a:t>
            </a:r>
            <a:r>
              <a:rPr lang="en-US" baseline="0" dirty="0"/>
              <a:t> complexity of writing SQL query, and instead, works just with examples. </a:t>
            </a:r>
          </a:p>
          <a:p>
            <a:endParaRPr lang="en-US" dirty="0"/>
          </a:p>
          <a:p>
            <a:r>
              <a:rPr lang="en-US" dirty="0"/>
              <a:t>In</a:t>
            </a:r>
            <a:r>
              <a:rPr lang="en-US" baseline="0" dirty="0"/>
              <a:t> a QBE systems, you just give few examples. So for funny actors, we can give Eddie Murphy, Robin Williams and Jim Carrey, as examples.</a:t>
            </a:r>
          </a:p>
          <a:p>
            <a:endParaRPr lang="en-US" baseline="0" dirty="0"/>
          </a:p>
          <a:p>
            <a:r>
              <a:rPr lang="en-US" baseline="0" dirty="0"/>
              <a:t>And the system is supposed to figure out your query intent, </a:t>
            </a:r>
          </a:p>
          <a:p>
            <a:endParaRPr lang="en-US" baseline="0" dirty="0"/>
          </a:p>
          <a:p>
            <a:r>
              <a:rPr lang="en-US" baseline="0" dirty="0"/>
              <a:t>and return all the funny actors.</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6</a:t>
            </a:fld>
            <a:endParaRPr lang="en-US"/>
          </a:p>
        </p:txBody>
      </p:sp>
    </p:spTree>
    <p:extLst>
      <p:ext uri="{BB962C8B-B14F-4D97-AF65-F5344CB8AC3E}">
        <p14:creationId xmlns:p14="http://schemas.microsoft.com/office/powerpoint/2010/main" val="753603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is not what</a:t>
            </a:r>
            <a:r>
              <a:rPr lang="en-US" baseline="0" dirty="0"/>
              <a:t> happens in reality. If we give these example funny actors to a traditional QBE system,</a:t>
            </a:r>
          </a:p>
          <a:p>
            <a:endParaRPr lang="en-US" baseline="0" dirty="0"/>
          </a:p>
          <a:p>
            <a:r>
              <a:rPr lang="en-US" baseline="0" dirty="0"/>
              <a:t>this is what we get. A list of all actors in the data.</a:t>
            </a:r>
          </a:p>
          <a:p>
            <a:endParaRPr lang="en-US" baseline="0" dirty="0"/>
          </a:p>
          <a:p>
            <a:r>
              <a:rPr lang="en-US" baseline="0" dirty="0"/>
              <a:t>The reason is that, these systems only look at the type of the example values and detects intent that is too general.</a:t>
            </a:r>
          </a:p>
          <a:p>
            <a:endParaRPr lang="en-US" baseline="0" dirty="0"/>
          </a:p>
          <a:p>
            <a:r>
              <a:rPr lang="en-US" baseline="0" dirty="0"/>
              <a:t>As human, we can see that, Alice likely intends to find out all funny actors. So how do we see the intent here?</a:t>
            </a:r>
          </a:p>
        </p:txBody>
      </p:sp>
      <p:sp>
        <p:nvSpPr>
          <p:cNvPr id="4" name="Slide Number Placeholder 3"/>
          <p:cNvSpPr>
            <a:spLocks noGrp="1"/>
          </p:cNvSpPr>
          <p:nvPr>
            <p:ph type="sldNum" sz="quarter" idx="10"/>
          </p:nvPr>
        </p:nvSpPr>
        <p:spPr/>
        <p:txBody>
          <a:bodyPr/>
          <a:lstStyle/>
          <a:p>
            <a:fld id="{BF698FF5-5A05-2D42-8984-DAE540E17545}" type="slidenum">
              <a:rPr lang="en-US" smtClean="0"/>
              <a:t>7</a:t>
            </a:fld>
            <a:endParaRPr lang="en-US"/>
          </a:p>
        </p:txBody>
      </p:sp>
    </p:spTree>
    <p:extLst>
      <p:ext uri="{BB962C8B-B14F-4D97-AF65-F5344CB8AC3E}">
        <p14:creationId xmlns:p14="http://schemas.microsoft.com/office/powerpoint/2010/main" val="66733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human, we see context, like what is similar across the examples.</a:t>
            </a:r>
          </a:p>
        </p:txBody>
      </p:sp>
      <p:sp>
        <p:nvSpPr>
          <p:cNvPr id="4" name="Slide Number Placeholder 3"/>
          <p:cNvSpPr>
            <a:spLocks noGrp="1"/>
          </p:cNvSpPr>
          <p:nvPr>
            <p:ph type="sldNum" sz="quarter" idx="10"/>
          </p:nvPr>
        </p:nvSpPr>
        <p:spPr/>
        <p:txBody>
          <a:bodyPr/>
          <a:lstStyle/>
          <a:p>
            <a:fld id="{BF698FF5-5A05-2D42-8984-DAE540E17545}" type="slidenum">
              <a:rPr lang="en-US" smtClean="0"/>
              <a:t>8</a:t>
            </a:fld>
            <a:endParaRPr lang="en-US"/>
          </a:p>
        </p:txBody>
      </p:sp>
    </p:spTree>
    <p:extLst>
      <p:ext uri="{BB962C8B-B14F-4D97-AF65-F5344CB8AC3E}">
        <p14:creationId xmlns:p14="http://schemas.microsoft.com/office/powerpoint/2010/main" val="716503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we help QBE system to detect the context of funny</a:t>
            </a:r>
            <a:r>
              <a:rPr lang="en-US" baseline="0" dirty="0"/>
              <a:t> actor</a:t>
            </a:r>
            <a:r>
              <a:rPr lang="en-US" dirty="0"/>
              <a:t>?</a:t>
            </a:r>
            <a:r>
              <a:rPr lang="en-US" baseline="0" dirty="0"/>
              <a:t> Unfortunately, there is no funny attribute in the data.</a:t>
            </a:r>
          </a:p>
          <a:p>
            <a:endParaRPr lang="en-US" baseline="0" dirty="0"/>
          </a:p>
          <a:p>
            <a:r>
              <a:rPr lang="en-US" baseline="0" dirty="0"/>
              <a:t>But this information exists in the data! </a:t>
            </a:r>
            <a:r>
              <a:rPr lang="en-US" dirty="0"/>
              <a:t>If we take a closer look within the database and look at the types</a:t>
            </a:r>
            <a:r>
              <a:rPr lang="en-US" baseline="0" dirty="0"/>
              <a:t> of movies these actors appear in, </a:t>
            </a:r>
          </a:p>
          <a:p>
            <a:endParaRPr lang="en-US" baseline="0" dirty="0"/>
          </a:p>
          <a:p>
            <a:r>
              <a:rPr lang="en-US" baseline="0" dirty="0"/>
              <a:t>we will find this. Jim Carrey appeared in more than 40 Comedy movies, and so did Robin Williams and Eddie Murphy. This is a semantic similarity.</a:t>
            </a:r>
          </a:p>
          <a:p>
            <a:endParaRPr lang="en-US" baseline="0" dirty="0"/>
          </a:p>
        </p:txBody>
      </p:sp>
      <p:sp>
        <p:nvSpPr>
          <p:cNvPr id="4" name="Slide Number Placeholder 3"/>
          <p:cNvSpPr>
            <a:spLocks noGrp="1"/>
          </p:cNvSpPr>
          <p:nvPr>
            <p:ph type="sldNum" sz="quarter" idx="10"/>
          </p:nvPr>
        </p:nvSpPr>
        <p:spPr/>
        <p:txBody>
          <a:bodyPr/>
          <a:lstStyle/>
          <a:p>
            <a:fld id="{BF698FF5-5A05-2D42-8984-DAE540E17545}" type="slidenum">
              <a:rPr lang="en-US" smtClean="0"/>
              <a:t>9</a:t>
            </a:fld>
            <a:endParaRPr lang="en-US"/>
          </a:p>
        </p:txBody>
      </p:sp>
    </p:spTree>
    <p:extLst>
      <p:ext uri="{BB962C8B-B14F-4D97-AF65-F5344CB8AC3E}">
        <p14:creationId xmlns:p14="http://schemas.microsoft.com/office/powerpoint/2010/main" val="1598831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5F756F-9848-204B-9032-E7C50310517E}" type="datetime1">
              <a:rPr lang="en-US" smtClean="0"/>
              <a:t>8/28/19</a:t>
            </a:fld>
            <a:endParaRPr lang="en-US"/>
          </a:p>
        </p:txBody>
      </p:sp>
      <p:sp>
        <p:nvSpPr>
          <p:cNvPr id="5" name="Footer Placeholder 4"/>
          <p:cNvSpPr>
            <a:spLocks noGrp="1"/>
          </p:cNvSpPr>
          <p:nvPr>
            <p:ph type="ftr" sz="quarter" idx="11"/>
          </p:nvPr>
        </p:nvSpPr>
        <p:spPr/>
        <p:txBody>
          <a:bodyPr/>
          <a:lstStyle/>
          <a:p>
            <a:r>
              <a:rPr lang="en-US"/>
              <a:t>Example-Driven Query Intent Discovery</a:t>
            </a:r>
          </a:p>
        </p:txBody>
      </p:sp>
      <p:sp>
        <p:nvSpPr>
          <p:cNvPr id="6" name="Slide Number Placeholder 5"/>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C03B-26FA-4E41-AFA7-6FA1629A91A9}" type="datetime1">
              <a:rPr lang="en-US" smtClean="0"/>
              <a:t>8/28/19</a:t>
            </a:fld>
            <a:endParaRPr lang="en-US"/>
          </a:p>
        </p:txBody>
      </p:sp>
      <p:sp>
        <p:nvSpPr>
          <p:cNvPr id="5" name="Footer Placeholder 4"/>
          <p:cNvSpPr>
            <a:spLocks noGrp="1"/>
          </p:cNvSpPr>
          <p:nvPr>
            <p:ph type="ftr" sz="quarter" idx="11"/>
          </p:nvPr>
        </p:nvSpPr>
        <p:spPr/>
        <p:txBody>
          <a:bodyPr/>
          <a:lstStyle/>
          <a:p>
            <a:r>
              <a:rPr lang="en-US"/>
              <a:t>Example-Driven Query Intent Discovery</a:t>
            </a:r>
          </a:p>
        </p:txBody>
      </p:sp>
      <p:sp>
        <p:nvSpPr>
          <p:cNvPr id="6" name="Slide Number Placeholder 5"/>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967C24-0827-3246-88E3-84FDE2707E09}" type="datetime1">
              <a:rPr lang="en-US" smtClean="0"/>
              <a:t>8/28/19</a:t>
            </a:fld>
            <a:endParaRPr lang="en-US"/>
          </a:p>
        </p:txBody>
      </p:sp>
      <p:sp>
        <p:nvSpPr>
          <p:cNvPr id="5" name="Footer Placeholder 4"/>
          <p:cNvSpPr>
            <a:spLocks noGrp="1"/>
          </p:cNvSpPr>
          <p:nvPr>
            <p:ph type="ftr" sz="quarter" idx="11"/>
          </p:nvPr>
        </p:nvSpPr>
        <p:spPr/>
        <p:txBody>
          <a:bodyPr/>
          <a:lstStyle/>
          <a:p>
            <a:r>
              <a:rPr lang="en-US"/>
              <a:t>Example-Driven Query Intent Discovery</a:t>
            </a:r>
          </a:p>
        </p:txBody>
      </p:sp>
      <p:sp>
        <p:nvSpPr>
          <p:cNvPr id="6" name="Slide Number Placeholder 5"/>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093629-222E-3647-B138-7753F8755CA1}" type="datetime1">
              <a:rPr lang="en-US" smtClean="0"/>
              <a:t>8/28/19</a:t>
            </a:fld>
            <a:endParaRPr lang="en-US"/>
          </a:p>
        </p:txBody>
      </p:sp>
      <p:sp>
        <p:nvSpPr>
          <p:cNvPr id="5" name="Footer Placeholder 4"/>
          <p:cNvSpPr>
            <a:spLocks noGrp="1"/>
          </p:cNvSpPr>
          <p:nvPr>
            <p:ph type="ftr" sz="quarter" idx="11"/>
          </p:nvPr>
        </p:nvSpPr>
        <p:spPr/>
        <p:txBody>
          <a:bodyPr/>
          <a:lstStyle/>
          <a:p>
            <a:r>
              <a:rPr lang="en-US"/>
              <a:t>Example-Driven Query Intent Discovery</a:t>
            </a:r>
          </a:p>
        </p:txBody>
      </p:sp>
      <p:sp>
        <p:nvSpPr>
          <p:cNvPr id="6" name="Slide Number Placeholder 5"/>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55466B-49D4-594B-AE69-52057386F5DB}" type="datetime1">
              <a:rPr lang="en-US" smtClean="0"/>
              <a:t>8/28/19</a:t>
            </a:fld>
            <a:endParaRPr lang="en-US"/>
          </a:p>
        </p:txBody>
      </p:sp>
      <p:sp>
        <p:nvSpPr>
          <p:cNvPr id="5" name="Footer Placeholder 4"/>
          <p:cNvSpPr>
            <a:spLocks noGrp="1"/>
          </p:cNvSpPr>
          <p:nvPr>
            <p:ph type="ftr" sz="quarter" idx="11"/>
          </p:nvPr>
        </p:nvSpPr>
        <p:spPr/>
        <p:txBody>
          <a:bodyPr/>
          <a:lstStyle/>
          <a:p>
            <a:r>
              <a:rPr lang="en-US"/>
              <a:t>Example-Driven Query Intent Discovery</a:t>
            </a:r>
          </a:p>
        </p:txBody>
      </p:sp>
      <p:sp>
        <p:nvSpPr>
          <p:cNvPr id="6" name="Slide Number Placeholder 5"/>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99A4DE-E9DC-4A48-8390-C89C59DF3B0F}" type="datetime1">
              <a:rPr lang="en-US" smtClean="0"/>
              <a:t>8/28/19</a:t>
            </a:fld>
            <a:endParaRPr lang="en-US"/>
          </a:p>
        </p:txBody>
      </p:sp>
      <p:sp>
        <p:nvSpPr>
          <p:cNvPr id="6" name="Footer Placeholder 5"/>
          <p:cNvSpPr>
            <a:spLocks noGrp="1"/>
          </p:cNvSpPr>
          <p:nvPr>
            <p:ph type="ftr" sz="quarter" idx="11"/>
          </p:nvPr>
        </p:nvSpPr>
        <p:spPr/>
        <p:txBody>
          <a:bodyPr/>
          <a:lstStyle/>
          <a:p>
            <a:r>
              <a:rPr lang="en-US"/>
              <a:t>Example-Driven Query Intent Discovery</a:t>
            </a:r>
          </a:p>
        </p:txBody>
      </p:sp>
      <p:sp>
        <p:nvSpPr>
          <p:cNvPr id="7" name="Slide Number Placeholder 6"/>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829374-E9C4-6D4A-8A92-4372101F2BA4}" type="datetime1">
              <a:rPr lang="en-US" smtClean="0"/>
              <a:t>8/28/19</a:t>
            </a:fld>
            <a:endParaRPr lang="en-US"/>
          </a:p>
        </p:txBody>
      </p:sp>
      <p:sp>
        <p:nvSpPr>
          <p:cNvPr id="8" name="Footer Placeholder 7"/>
          <p:cNvSpPr>
            <a:spLocks noGrp="1"/>
          </p:cNvSpPr>
          <p:nvPr>
            <p:ph type="ftr" sz="quarter" idx="11"/>
          </p:nvPr>
        </p:nvSpPr>
        <p:spPr/>
        <p:txBody>
          <a:bodyPr/>
          <a:lstStyle/>
          <a:p>
            <a:r>
              <a:rPr lang="en-US"/>
              <a:t>Example-Driven Query Intent Discovery</a:t>
            </a:r>
          </a:p>
        </p:txBody>
      </p:sp>
      <p:sp>
        <p:nvSpPr>
          <p:cNvPr id="9" name="Slide Number Placeholder 8"/>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BDB81B-1CDE-AB4B-952F-25A15AB38CCF}" type="datetime1">
              <a:rPr lang="en-US" smtClean="0"/>
              <a:t>8/28/19</a:t>
            </a:fld>
            <a:endParaRPr lang="en-US"/>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7A6D76-9884-3143-8CD1-E29AE4AA03A5}" type="datetime1">
              <a:rPr lang="en-US" smtClean="0"/>
              <a:t>8/28/19</a:t>
            </a:fld>
            <a:endParaRPr lang="en-US"/>
          </a:p>
        </p:txBody>
      </p:sp>
      <p:sp>
        <p:nvSpPr>
          <p:cNvPr id="3" name="Footer Placeholder 2"/>
          <p:cNvSpPr>
            <a:spLocks noGrp="1"/>
          </p:cNvSpPr>
          <p:nvPr>
            <p:ph type="ftr" sz="quarter" idx="11"/>
          </p:nvPr>
        </p:nvSpPr>
        <p:spPr/>
        <p:txBody>
          <a:bodyPr/>
          <a:lstStyle/>
          <a:p>
            <a:r>
              <a:rPr lang="en-US"/>
              <a:t>Example-Driven Query Intent Discovery</a:t>
            </a:r>
          </a:p>
        </p:txBody>
      </p:sp>
      <p:sp>
        <p:nvSpPr>
          <p:cNvPr id="4" name="Slide Number Placeholder 3"/>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6A2095-B154-1E48-B8FE-9C842BBBBE11}" type="datetime1">
              <a:rPr lang="en-US" smtClean="0"/>
              <a:t>8/28/19</a:t>
            </a:fld>
            <a:endParaRPr lang="en-US"/>
          </a:p>
        </p:txBody>
      </p:sp>
      <p:sp>
        <p:nvSpPr>
          <p:cNvPr id="6" name="Footer Placeholder 5"/>
          <p:cNvSpPr>
            <a:spLocks noGrp="1"/>
          </p:cNvSpPr>
          <p:nvPr>
            <p:ph type="ftr" sz="quarter" idx="11"/>
          </p:nvPr>
        </p:nvSpPr>
        <p:spPr/>
        <p:txBody>
          <a:bodyPr/>
          <a:lstStyle/>
          <a:p>
            <a:r>
              <a:rPr lang="en-US"/>
              <a:t>Example-Driven Query Intent Discovery</a:t>
            </a:r>
          </a:p>
        </p:txBody>
      </p:sp>
      <p:sp>
        <p:nvSpPr>
          <p:cNvPr id="7" name="Slide Number Placeholder 6"/>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424DA1-A9BD-3441-8982-4745375C62B5}" type="datetime1">
              <a:rPr lang="en-US" smtClean="0"/>
              <a:t>8/28/19</a:t>
            </a:fld>
            <a:endParaRPr lang="en-US"/>
          </a:p>
        </p:txBody>
      </p:sp>
      <p:sp>
        <p:nvSpPr>
          <p:cNvPr id="6" name="Footer Placeholder 5"/>
          <p:cNvSpPr>
            <a:spLocks noGrp="1"/>
          </p:cNvSpPr>
          <p:nvPr>
            <p:ph type="ftr" sz="quarter" idx="11"/>
          </p:nvPr>
        </p:nvSpPr>
        <p:spPr/>
        <p:txBody>
          <a:bodyPr/>
          <a:lstStyle/>
          <a:p>
            <a:r>
              <a:rPr lang="en-US"/>
              <a:t>Example-Driven Query Intent Discovery</a:t>
            </a:r>
          </a:p>
        </p:txBody>
      </p:sp>
      <p:sp>
        <p:nvSpPr>
          <p:cNvPr id="7" name="Slide Number Placeholder 6"/>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34C9C-0AA3-B641-83E9-DAB270EC8181}" type="datetime1">
              <a:rPr lang="en-US" smtClean="0"/>
              <a:t>8/28/19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Example-Driven Query Intent Discovery</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D36792-E2A9-6A41-A564-0C91229C87C6}" type="slidenum">
              <a:rPr lang="en-US" smtClean="0"/>
              <a:t>‹#›</a:t>
            </a:fld>
            <a:endParaRPr lang="en-US"/>
          </a:p>
        </p:txBody>
      </p:sp>
    </p:spTree>
    <p:extLst>
      <p:ext uri="{BB962C8B-B14F-4D97-AF65-F5344CB8AC3E}">
        <p14:creationId xmlns:p14="http://schemas.microsoft.com/office/powerpoint/2010/main" val="161600143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5.jp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8.pn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4.jpg"/><Relationship Id="rId7" Type="http://schemas.openxmlformats.org/officeDocument/2006/relationships/image" Target="../media/image31.jpg"/><Relationship Id="rId8" Type="http://schemas.openxmlformats.org/officeDocument/2006/relationships/image" Target="../media/image32.jpg"/><Relationship Id="rId9" Type="http://schemas.openxmlformats.org/officeDocument/2006/relationships/image" Target="../media/image28.pn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37.emf"/><Relationship Id="rId5" Type="http://schemas.openxmlformats.org/officeDocument/2006/relationships/image" Target="../media/image2.pn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42.emf"/><Relationship Id="rId5" Type="http://schemas.openxmlformats.org/officeDocument/2006/relationships/image" Target="../media/image43.emf"/><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44.emf"/><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8.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hyperlink" Target="http://squid.cs.umass.edu/" TargetMode="External"/><Relationship Id="rId5" Type="http://schemas.openxmlformats.org/officeDocument/2006/relationships/image" Target="../media/image2.png"/><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2.png"/><Relationship Id="rId5" Type="http://schemas.openxmlformats.org/officeDocument/2006/relationships/image" Target="../media/image13.jp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4.png"/><Relationship Id="rId5" Type="http://schemas.openxmlformats.org/officeDocument/2006/relationships/image" Target="../media/image13.jp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tags" Target="../tags/tag6.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52025"/>
            <a:ext cx="12192000" cy="2387600"/>
          </a:xfrm>
        </p:spPr>
        <p:txBody>
          <a:bodyPr vert="horz" anchor="ctr">
            <a:normAutofit/>
          </a:bodyPr>
          <a:lstStyle/>
          <a:p>
            <a:r>
              <a:rPr lang="en-US" sz="4800" b="1" dirty="0"/>
              <a:t>Example-Driven Query Intent Discovery: </a:t>
            </a:r>
            <a:br>
              <a:rPr lang="en-US" sz="4800" b="1" dirty="0"/>
            </a:br>
            <a:r>
              <a:rPr lang="en-US" sz="4800" b="1" dirty="0"/>
              <a:t>Abductive Reasoning using Semantic Similarity</a:t>
            </a:r>
          </a:p>
        </p:txBody>
      </p:sp>
      <p:sp>
        <p:nvSpPr>
          <p:cNvPr id="3" name="Subtitle 2"/>
          <p:cNvSpPr>
            <a:spLocks noGrp="1"/>
          </p:cNvSpPr>
          <p:nvPr>
            <p:ph type="subTitle" idx="1"/>
          </p:nvPr>
        </p:nvSpPr>
        <p:spPr>
          <a:xfrm>
            <a:off x="0" y="3602038"/>
            <a:ext cx="12192000" cy="1655762"/>
          </a:xfrm>
        </p:spPr>
        <p:txBody>
          <a:bodyPr anchor="ctr">
            <a:normAutofit/>
          </a:bodyPr>
          <a:lstStyle/>
          <a:p>
            <a:pPr defTabSz="218170">
              <a:spcBef>
                <a:spcPct val="0"/>
              </a:spcBef>
              <a:spcAft>
                <a:spcPct val="20000"/>
              </a:spcAft>
              <a:defRPr/>
            </a:pPr>
            <a:r>
              <a:rPr lang="en-US" sz="2800" kern="0" dirty="0">
                <a:solidFill>
                  <a:srgbClr val="595959"/>
                </a:solidFill>
                <a:latin typeface="Calibri" charset="0"/>
                <a:ea typeface="Calibri" charset="0"/>
                <a:cs typeface="Calibri" charset="0"/>
              </a:rPr>
              <a:t>Anna Fariha</a:t>
            </a:r>
          </a:p>
          <a:p>
            <a:pPr defTabSz="218170">
              <a:spcBef>
                <a:spcPct val="0"/>
              </a:spcBef>
              <a:spcAft>
                <a:spcPct val="20000"/>
              </a:spcAft>
              <a:defRPr/>
            </a:pPr>
            <a:r>
              <a:rPr lang="en-US" sz="2800" kern="0" dirty="0">
                <a:solidFill>
                  <a:srgbClr val="595959"/>
                </a:solidFill>
                <a:latin typeface="Calibri" charset="0"/>
                <a:ea typeface="Calibri" charset="0"/>
                <a:cs typeface="Calibri" charset="0"/>
              </a:rPr>
              <a:t>Alexandra Meliou</a:t>
            </a:r>
            <a:endParaRPr lang="en-US" sz="3600" kern="0" dirty="0">
              <a:solidFill>
                <a:srgbClr val="595959"/>
              </a:solidFill>
              <a:latin typeface="Calibri" charset="0"/>
              <a:ea typeface="Calibri" charset="0"/>
              <a:cs typeface="Calibri" charset="0"/>
            </a:endParaRPr>
          </a:p>
        </p:txBody>
      </p:sp>
      <p:pic>
        <p:nvPicPr>
          <p:cNvPr id="1026" name="Picture 2" descr="mage result for umass amherst 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5420213"/>
            <a:ext cx="1286933" cy="1280499"/>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a:spLocks/>
          </p:cNvSpPr>
          <p:nvPr/>
        </p:nvSpPr>
        <p:spPr>
          <a:xfrm>
            <a:off x="0" y="5257800"/>
            <a:ext cx="12192000" cy="136992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defTabSz="218170">
              <a:spcBef>
                <a:spcPct val="0"/>
              </a:spcBef>
              <a:spcAft>
                <a:spcPct val="20000"/>
              </a:spcAft>
              <a:defRPr/>
            </a:pPr>
            <a:endParaRPr lang="en-US" sz="800" kern="0" dirty="0">
              <a:solidFill>
                <a:srgbClr val="595959"/>
              </a:solidFill>
              <a:latin typeface="Calibri" charset="0"/>
              <a:ea typeface="Calibri" charset="0"/>
              <a:cs typeface="Calibri" charset="0"/>
            </a:endParaRPr>
          </a:p>
          <a:p>
            <a:pPr marL="5953" defTabSz="218170">
              <a:spcBef>
                <a:spcPct val="0"/>
              </a:spcBef>
              <a:spcAft>
                <a:spcPct val="20000"/>
              </a:spcAft>
              <a:defRPr/>
            </a:pPr>
            <a:r>
              <a:rPr lang="en-US" sz="2000" kern="0" dirty="0">
                <a:solidFill>
                  <a:srgbClr val="595959"/>
                </a:solidFill>
                <a:latin typeface="Calibri" charset="0"/>
                <a:ea typeface="Calibri" charset="0"/>
                <a:cs typeface="Calibri" charset="0"/>
              </a:rPr>
              <a:t>College of Information and Computer Sciences</a:t>
            </a:r>
          </a:p>
          <a:p>
            <a:pPr marL="5953" defTabSz="218170">
              <a:spcBef>
                <a:spcPct val="0"/>
              </a:spcBef>
              <a:spcAft>
                <a:spcPct val="20000"/>
              </a:spcAft>
              <a:defRPr/>
            </a:pPr>
            <a:r>
              <a:rPr lang="en-US" sz="3600" kern="0" dirty="0">
                <a:solidFill>
                  <a:srgbClr val="595959"/>
                </a:solidFill>
                <a:latin typeface="Calibri" charset="0"/>
                <a:ea typeface="Calibri" charset="0"/>
                <a:cs typeface="Calibri" charset="0"/>
              </a:rPr>
              <a:t>University of Massachusetts Amherst </a:t>
            </a:r>
          </a:p>
        </p:txBody>
      </p:sp>
      <p:pic>
        <p:nvPicPr>
          <p:cNvPr id="6" name="Picture 5">
            <a:extLst>
              <a:ext uri="{FF2B5EF4-FFF2-40B4-BE49-F238E27FC236}">
                <a16:creationId xmlns="" xmlns:a16="http://schemas.microsoft.com/office/drawing/2014/main" id="{70BB37FC-85A8-1347-A3F4-5D9175CF7D99}"/>
              </a:ext>
            </a:extLst>
          </p:cNvPr>
          <p:cNvPicPr>
            <a:picLocks noChangeAspect="1"/>
          </p:cNvPicPr>
          <p:nvPr/>
        </p:nvPicPr>
        <p:blipFill>
          <a:blip r:embed="rId4"/>
          <a:stretch>
            <a:fillRect/>
          </a:stretch>
        </p:blipFill>
        <p:spPr>
          <a:xfrm flipH="1">
            <a:off x="10797401" y="5481470"/>
            <a:ext cx="1308743" cy="1219242"/>
          </a:xfrm>
          <a:prstGeom prst="rect">
            <a:avLst/>
          </a:prstGeom>
        </p:spPr>
      </p:pic>
    </p:spTree>
    <p:extLst>
      <p:ext uri="{BB962C8B-B14F-4D97-AF65-F5344CB8AC3E}">
        <p14:creationId xmlns:p14="http://schemas.microsoft.com/office/powerpoint/2010/main" val="2353174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 xmlns:a16="http://schemas.microsoft.com/office/drawing/2014/main" id="{6C9026D8-958E-4048-BE05-C897E530FAD0}"/>
              </a:ext>
            </a:extLst>
          </p:cNvPr>
          <p:cNvPicPr>
            <a:picLocks noChangeAspect="1"/>
          </p:cNvPicPr>
          <p:nvPr/>
        </p:nvPicPr>
        <p:blipFill>
          <a:blip r:embed="rId3"/>
          <a:stretch>
            <a:fillRect/>
          </a:stretch>
        </p:blipFill>
        <p:spPr>
          <a:xfrm>
            <a:off x="9594708" y="3049766"/>
            <a:ext cx="2236042" cy="2236042"/>
          </a:xfrm>
          <a:prstGeom prst="rect">
            <a:avLst/>
          </a:prstGeom>
        </p:spPr>
      </p:pic>
      <p:sp>
        <p:nvSpPr>
          <p:cNvPr id="35" name="TextBox 34">
            <a:extLst>
              <a:ext uri="{FF2B5EF4-FFF2-40B4-BE49-F238E27FC236}">
                <a16:creationId xmlns="" xmlns:a16="http://schemas.microsoft.com/office/drawing/2014/main" id="{859F0B02-8585-AD46-B0F1-3C2672945643}"/>
              </a:ext>
            </a:extLst>
          </p:cNvPr>
          <p:cNvSpPr txBox="1"/>
          <p:nvPr/>
        </p:nvSpPr>
        <p:spPr>
          <a:xfrm>
            <a:off x="9254701" y="5349695"/>
            <a:ext cx="2916056" cy="477054"/>
          </a:xfrm>
          <a:prstGeom prst="rect">
            <a:avLst/>
          </a:prstGeom>
          <a:noFill/>
        </p:spPr>
        <p:txBody>
          <a:bodyPr wrap="none" rtlCol="0">
            <a:spAutoFit/>
          </a:bodyPr>
          <a:lstStyle/>
          <a:p>
            <a:pPr algn="ctr"/>
            <a:r>
              <a:rPr lang="en-US" sz="2500" dirty="0">
                <a:solidFill>
                  <a:srgbClr val="FF0000"/>
                </a:solidFill>
              </a:rPr>
              <a:t>too much interaction</a:t>
            </a:r>
          </a:p>
        </p:txBody>
      </p:sp>
      <p:pic>
        <p:nvPicPr>
          <p:cNvPr id="32" name="Picture 31">
            <a:extLst>
              <a:ext uri="{FF2B5EF4-FFF2-40B4-BE49-F238E27FC236}">
                <a16:creationId xmlns="" xmlns:a16="http://schemas.microsoft.com/office/drawing/2014/main" id="{1ECAD47E-F36A-854F-AB4D-B92BE08C1C37}"/>
              </a:ext>
            </a:extLst>
          </p:cNvPr>
          <p:cNvPicPr>
            <a:picLocks noChangeAspect="1"/>
          </p:cNvPicPr>
          <p:nvPr/>
        </p:nvPicPr>
        <p:blipFill>
          <a:blip r:embed="rId3"/>
          <a:stretch>
            <a:fillRect/>
          </a:stretch>
        </p:blipFill>
        <p:spPr>
          <a:xfrm>
            <a:off x="5001021" y="3049766"/>
            <a:ext cx="2236042" cy="2236042"/>
          </a:xfrm>
          <a:prstGeom prst="rect">
            <a:avLst/>
          </a:prstGeom>
        </p:spPr>
      </p:pic>
      <p:pic>
        <p:nvPicPr>
          <p:cNvPr id="30" name="Picture 29">
            <a:extLst>
              <a:ext uri="{FF2B5EF4-FFF2-40B4-BE49-F238E27FC236}">
                <a16:creationId xmlns="" xmlns:a16="http://schemas.microsoft.com/office/drawing/2014/main" id="{6856ED7A-1F61-2C40-82E7-26EADC9ECF32}"/>
              </a:ext>
            </a:extLst>
          </p:cNvPr>
          <p:cNvPicPr>
            <a:picLocks noChangeAspect="1"/>
          </p:cNvPicPr>
          <p:nvPr/>
        </p:nvPicPr>
        <p:blipFill>
          <a:blip r:embed="rId3"/>
          <a:stretch>
            <a:fillRect/>
          </a:stretch>
        </p:blipFill>
        <p:spPr>
          <a:xfrm>
            <a:off x="314538" y="3049766"/>
            <a:ext cx="2236042" cy="2236042"/>
          </a:xfrm>
          <a:prstGeom prst="rect">
            <a:avLst/>
          </a:prstGeom>
        </p:spPr>
      </p:pic>
      <p:pic>
        <p:nvPicPr>
          <p:cNvPr id="12" name="Picture 11">
            <a:extLst>
              <a:ext uri="{FF2B5EF4-FFF2-40B4-BE49-F238E27FC236}">
                <a16:creationId xmlns="" xmlns:a16="http://schemas.microsoft.com/office/drawing/2014/main" id="{EF095A3E-D328-D547-B9A8-4A309BF136A0}"/>
              </a:ext>
            </a:extLst>
          </p:cNvPr>
          <p:cNvPicPr>
            <a:picLocks noChangeAspect="1"/>
          </p:cNvPicPr>
          <p:nvPr/>
        </p:nvPicPr>
        <p:blipFill>
          <a:blip r:embed="rId3"/>
          <a:stretch>
            <a:fillRect/>
          </a:stretch>
        </p:blipFill>
        <p:spPr>
          <a:xfrm>
            <a:off x="524805" y="631485"/>
            <a:ext cx="1693589" cy="1693589"/>
          </a:xfrm>
          <a:prstGeom prst="rect">
            <a:avLst/>
          </a:prstGeom>
        </p:spPr>
      </p:pic>
      <p:sp>
        <p:nvSpPr>
          <p:cNvPr id="8" name="TextBox 7">
            <a:extLst>
              <a:ext uri="{FF2B5EF4-FFF2-40B4-BE49-F238E27FC236}">
                <a16:creationId xmlns="" xmlns:a16="http://schemas.microsoft.com/office/drawing/2014/main" id="{A61E07A9-1DA1-FE43-9CD7-635E8B288992}"/>
              </a:ext>
            </a:extLst>
          </p:cNvPr>
          <p:cNvSpPr txBox="1"/>
          <p:nvPr/>
        </p:nvSpPr>
        <p:spPr>
          <a:xfrm>
            <a:off x="4360589" y="1478280"/>
            <a:ext cx="3470822" cy="1169551"/>
          </a:xfrm>
          <a:prstGeom prst="rect">
            <a:avLst/>
          </a:prstGeom>
          <a:noFill/>
        </p:spPr>
        <p:txBody>
          <a:bodyPr wrap="none" rtlCol="0">
            <a:spAutoFit/>
          </a:bodyPr>
          <a:lstStyle/>
          <a:p>
            <a:r>
              <a:rPr lang="en-US" sz="7000" dirty="0">
                <a:latin typeface="American Typewriter" panose="02090604020004020304" pitchFamily="18" charset="77"/>
              </a:rPr>
              <a:t>context</a:t>
            </a:r>
          </a:p>
        </p:txBody>
      </p:sp>
      <p:sp>
        <p:nvSpPr>
          <p:cNvPr id="10" name="Oval 9">
            <a:extLst>
              <a:ext uri="{FF2B5EF4-FFF2-40B4-BE49-F238E27FC236}">
                <a16:creationId xmlns="" xmlns:a16="http://schemas.microsoft.com/office/drawing/2014/main" id="{D2A78690-F53B-BA40-B1FD-3FB89A6810BF}"/>
              </a:ext>
            </a:extLst>
          </p:cNvPr>
          <p:cNvSpPr/>
          <p:nvPr/>
        </p:nvSpPr>
        <p:spPr>
          <a:xfrm>
            <a:off x="678873" y="785553"/>
            <a:ext cx="1385454" cy="1385454"/>
          </a:xfrm>
          <a:prstGeom prst="ellipse">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solidFill>
                <a:effectLst>
                  <a:glow rad="127000">
                    <a:schemeClr val="bg1"/>
                  </a:glow>
                </a:effectLst>
              </a:rPr>
              <a:t>QBE</a:t>
            </a:r>
          </a:p>
        </p:txBody>
      </p:sp>
      <p:cxnSp>
        <p:nvCxnSpPr>
          <p:cNvPr id="14" name="Straight Connector 13">
            <a:extLst>
              <a:ext uri="{FF2B5EF4-FFF2-40B4-BE49-F238E27FC236}">
                <a16:creationId xmlns="" xmlns:a16="http://schemas.microsoft.com/office/drawing/2014/main" id="{4F07DBFE-28E9-7549-BCD2-0C36132A915F}"/>
              </a:ext>
            </a:extLst>
          </p:cNvPr>
          <p:cNvCxnSpPr>
            <a:cxnSpLocks/>
          </p:cNvCxnSpPr>
          <p:nvPr/>
        </p:nvCxnSpPr>
        <p:spPr>
          <a:xfrm>
            <a:off x="2033107" y="1717795"/>
            <a:ext cx="2050030" cy="453212"/>
          </a:xfrm>
          <a:prstGeom prst="line">
            <a:avLst/>
          </a:prstGeom>
          <a:ln w="25400">
            <a:headEnd type="oval"/>
            <a:tailEnd type="ova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1F8FC38D-2BAD-9047-9AB6-3861417E8719}"/>
              </a:ext>
            </a:extLst>
          </p:cNvPr>
          <p:cNvSpPr/>
          <p:nvPr/>
        </p:nvSpPr>
        <p:spPr>
          <a:xfrm>
            <a:off x="2842952" y="92826"/>
            <a:ext cx="2643447" cy="1470902"/>
          </a:xfrm>
          <a:prstGeom prst="ellipse">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2500" b="1" dirty="0" smtClean="0">
                <a:solidFill>
                  <a:schemeClr val="tx1"/>
                </a:solidFill>
                <a:effectLst>
                  <a:glow rad="127000">
                    <a:schemeClr val="bg1"/>
                  </a:glow>
                </a:effectLst>
              </a:rPr>
              <a:t> Knowledge Graph</a:t>
            </a:r>
            <a:endParaRPr lang="en-US" sz="2500" b="1" dirty="0">
              <a:solidFill>
                <a:schemeClr val="tx1"/>
              </a:solidFill>
              <a:effectLst>
                <a:glow rad="127000">
                  <a:schemeClr val="bg1"/>
                </a:glow>
              </a:effectLst>
            </a:endParaRPr>
          </a:p>
        </p:txBody>
      </p:sp>
      <p:sp>
        <p:nvSpPr>
          <p:cNvPr id="19" name="TextBox 18">
            <a:extLst>
              <a:ext uri="{FF2B5EF4-FFF2-40B4-BE49-F238E27FC236}">
                <a16:creationId xmlns="" xmlns:a16="http://schemas.microsoft.com/office/drawing/2014/main" id="{19AE3C18-BB71-7E4F-BB49-4328BD4A6FC9}"/>
              </a:ext>
            </a:extLst>
          </p:cNvPr>
          <p:cNvSpPr txBox="1"/>
          <p:nvPr/>
        </p:nvSpPr>
        <p:spPr>
          <a:xfrm>
            <a:off x="3615880" y="1086674"/>
            <a:ext cx="1094915" cy="477054"/>
          </a:xfrm>
          <a:prstGeom prst="rect">
            <a:avLst/>
          </a:prstGeom>
          <a:noFill/>
        </p:spPr>
        <p:txBody>
          <a:bodyPr wrap="none" rtlCol="0">
            <a:spAutoFit/>
          </a:bodyPr>
          <a:lstStyle/>
          <a:p>
            <a:r>
              <a:rPr lang="en-US" sz="2500" dirty="0">
                <a:solidFill>
                  <a:srgbClr val="FF0000"/>
                </a:solidFill>
              </a:rPr>
              <a:t>limited</a:t>
            </a:r>
          </a:p>
        </p:txBody>
      </p:sp>
      <p:cxnSp>
        <p:nvCxnSpPr>
          <p:cNvPr id="20" name="Straight Connector 19">
            <a:extLst>
              <a:ext uri="{FF2B5EF4-FFF2-40B4-BE49-F238E27FC236}">
                <a16:creationId xmlns="" xmlns:a16="http://schemas.microsoft.com/office/drawing/2014/main" id="{D5D97FD2-7301-4440-8243-78474E7EE16C}"/>
              </a:ext>
            </a:extLst>
          </p:cNvPr>
          <p:cNvCxnSpPr>
            <a:cxnSpLocks/>
            <a:endCxn id="18" idx="2"/>
          </p:cNvCxnSpPr>
          <p:nvPr/>
        </p:nvCxnSpPr>
        <p:spPr>
          <a:xfrm flipV="1">
            <a:off x="2033107" y="828277"/>
            <a:ext cx="809845" cy="485134"/>
          </a:xfrm>
          <a:prstGeom prst="line">
            <a:avLst/>
          </a:prstGeom>
          <a:ln w="25400">
            <a:headEnd type="oval"/>
            <a:tailEnd type="ova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 xmlns:a16="http://schemas.microsoft.com/office/drawing/2014/main" id="{AB742B53-3F87-4642-A950-490D580F6CC3}"/>
              </a:ext>
            </a:extLst>
          </p:cNvPr>
          <p:cNvSpPr/>
          <p:nvPr/>
        </p:nvSpPr>
        <p:spPr>
          <a:xfrm>
            <a:off x="5024061" y="3095850"/>
            <a:ext cx="2171395" cy="2143876"/>
          </a:xfrm>
          <a:prstGeom prst="ellipse">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500" b="1" dirty="0">
                <a:solidFill>
                  <a:schemeClr val="tx1"/>
                </a:solidFill>
                <a:effectLst>
                  <a:glow rad="127000">
                    <a:schemeClr val="bg1"/>
                  </a:glow>
                </a:effectLst>
              </a:rPr>
              <a:t>learning</a:t>
            </a:r>
          </a:p>
        </p:txBody>
      </p:sp>
      <p:sp>
        <p:nvSpPr>
          <p:cNvPr id="25" name="Oval 24">
            <a:extLst>
              <a:ext uri="{FF2B5EF4-FFF2-40B4-BE49-F238E27FC236}">
                <a16:creationId xmlns="" xmlns:a16="http://schemas.microsoft.com/office/drawing/2014/main" id="{65EE852B-BF5C-9941-AE35-7B86B67BDA2B}"/>
              </a:ext>
            </a:extLst>
          </p:cNvPr>
          <p:cNvSpPr/>
          <p:nvPr/>
        </p:nvSpPr>
        <p:spPr>
          <a:xfrm>
            <a:off x="360621" y="3095850"/>
            <a:ext cx="2143876" cy="2143876"/>
          </a:xfrm>
          <a:prstGeom prst="ellipse">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500" b="1" dirty="0">
                <a:solidFill>
                  <a:schemeClr val="tx1"/>
                </a:solidFill>
                <a:effectLst>
                  <a:glow rad="127000">
                    <a:schemeClr val="bg1"/>
                  </a:glow>
                </a:effectLst>
              </a:rPr>
              <a:t>QRE</a:t>
            </a:r>
          </a:p>
        </p:txBody>
      </p:sp>
      <p:sp>
        <p:nvSpPr>
          <p:cNvPr id="26" name="TextBox 25">
            <a:extLst>
              <a:ext uri="{FF2B5EF4-FFF2-40B4-BE49-F238E27FC236}">
                <a16:creationId xmlns="" xmlns:a16="http://schemas.microsoft.com/office/drawing/2014/main" id="{FCD6D695-E00D-9042-90D3-15CDF029F343}"/>
              </a:ext>
            </a:extLst>
          </p:cNvPr>
          <p:cNvSpPr txBox="1"/>
          <p:nvPr/>
        </p:nvSpPr>
        <p:spPr>
          <a:xfrm>
            <a:off x="2513047" y="3544540"/>
            <a:ext cx="1728358" cy="1246495"/>
          </a:xfrm>
          <a:prstGeom prst="rect">
            <a:avLst/>
          </a:prstGeom>
          <a:noFill/>
        </p:spPr>
        <p:txBody>
          <a:bodyPr wrap="none" rtlCol="0">
            <a:spAutoFit/>
          </a:bodyPr>
          <a:lstStyle/>
          <a:p>
            <a:r>
              <a:rPr lang="en-US" sz="2500" dirty="0"/>
              <a:t>Query </a:t>
            </a:r>
          </a:p>
          <a:p>
            <a:r>
              <a:rPr lang="en-US" sz="2500" dirty="0"/>
              <a:t>Reverse </a:t>
            </a:r>
          </a:p>
          <a:p>
            <a:r>
              <a:rPr lang="en-US" sz="2500" dirty="0"/>
              <a:t>Engineering</a:t>
            </a:r>
          </a:p>
        </p:txBody>
      </p:sp>
      <p:sp>
        <p:nvSpPr>
          <p:cNvPr id="27" name="Oval 26">
            <a:extLst>
              <a:ext uri="{FF2B5EF4-FFF2-40B4-BE49-F238E27FC236}">
                <a16:creationId xmlns="" xmlns:a16="http://schemas.microsoft.com/office/drawing/2014/main" id="{FC9E242C-B2CA-5D4E-8C54-5BA88DC3B397}"/>
              </a:ext>
            </a:extLst>
          </p:cNvPr>
          <p:cNvSpPr/>
          <p:nvPr/>
        </p:nvSpPr>
        <p:spPr>
          <a:xfrm>
            <a:off x="9640791" y="3095850"/>
            <a:ext cx="2143876" cy="2143876"/>
          </a:xfrm>
          <a:prstGeom prst="ellipse">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500" b="1" dirty="0">
                <a:solidFill>
                  <a:schemeClr val="tx1"/>
                </a:solidFill>
                <a:effectLst>
                  <a:glow rad="127000">
                    <a:schemeClr val="bg1"/>
                  </a:glow>
                </a:effectLst>
              </a:rPr>
              <a:t>active learning</a:t>
            </a:r>
          </a:p>
        </p:txBody>
      </p:sp>
      <p:sp>
        <p:nvSpPr>
          <p:cNvPr id="31" name="TextBox 30">
            <a:extLst>
              <a:ext uri="{FF2B5EF4-FFF2-40B4-BE49-F238E27FC236}">
                <a16:creationId xmlns="" xmlns:a16="http://schemas.microsoft.com/office/drawing/2014/main" id="{7DD33F15-2175-5A4A-8D45-9D2BD6E9DD5C}"/>
              </a:ext>
            </a:extLst>
          </p:cNvPr>
          <p:cNvSpPr txBox="1"/>
          <p:nvPr/>
        </p:nvSpPr>
        <p:spPr>
          <a:xfrm>
            <a:off x="137397" y="5349695"/>
            <a:ext cx="2590326" cy="861774"/>
          </a:xfrm>
          <a:prstGeom prst="rect">
            <a:avLst/>
          </a:prstGeom>
          <a:noFill/>
        </p:spPr>
        <p:txBody>
          <a:bodyPr wrap="none" rtlCol="0">
            <a:spAutoFit/>
          </a:bodyPr>
          <a:lstStyle/>
          <a:p>
            <a:pPr algn="ctr"/>
            <a:r>
              <a:rPr lang="en-US" sz="2500" dirty="0">
                <a:solidFill>
                  <a:srgbClr val="FF0000"/>
                </a:solidFill>
              </a:rPr>
              <a:t>requires all output</a:t>
            </a:r>
          </a:p>
          <a:p>
            <a:pPr algn="ctr"/>
            <a:r>
              <a:rPr lang="en-US" sz="2500" dirty="0">
                <a:solidFill>
                  <a:srgbClr val="FF0000"/>
                </a:solidFill>
              </a:rPr>
              <a:t>overfits</a:t>
            </a:r>
          </a:p>
        </p:txBody>
      </p:sp>
      <p:sp>
        <p:nvSpPr>
          <p:cNvPr id="33" name="TextBox 32">
            <a:extLst>
              <a:ext uri="{FF2B5EF4-FFF2-40B4-BE49-F238E27FC236}">
                <a16:creationId xmlns="" xmlns:a16="http://schemas.microsoft.com/office/drawing/2014/main" id="{1D1BCAD7-12B1-254E-8ED9-A217EABC78ED}"/>
              </a:ext>
            </a:extLst>
          </p:cNvPr>
          <p:cNvSpPr txBox="1"/>
          <p:nvPr/>
        </p:nvSpPr>
        <p:spPr>
          <a:xfrm>
            <a:off x="4761399" y="5349695"/>
            <a:ext cx="2715295" cy="477054"/>
          </a:xfrm>
          <a:prstGeom prst="rect">
            <a:avLst/>
          </a:prstGeom>
          <a:noFill/>
        </p:spPr>
        <p:txBody>
          <a:bodyPr wrap="none" rtlCol="0">
            <a:spAutoFit/>
          </a:bodyPr>
          <a:lstStyle/>
          <a:p>
            <a:pPr algn="ctr"/>
            <a:r>
              <a:rPr lang="en-US" sz="2500" dirty="0" smtClean="0">
                <a:solidFill>
                  <a:srgbClr val="FF0000"/>
                </a:solidFill>
              </a:rPr>
              <a:t>too </a:t>
            </a:r>
            <a:r>
              <a:rPr lang="en-US" sz="2500" dirty="0">
                <a:solidFill>
                  <a:srgbClr val="FF0000"/>
                </a:solidFill>
              </a:rPr>
              <a:t>many examples</a:t>
            </a:r>
          </a:p>
        </p:txBody>
      </p:sp>
      <p:sp>
        <p:nvSpPr>
          <p:cNvPr id="21" name="TextBox 20">
            <a:extLst>
              <a:ext uri="{FF2B5EF4-FFF2-40B4-BE49-F238E27FC236}">
                <a16:creationId xmlns="" xmlns:a16="http://schemas.microsoft.com/office/drawing/2014/main" id="{FCD6D695-E00D-9042-90D3-15CDF029F343}"/>
              </a:ext>
            </a:extLst>
          </p:cNvPr>
          <p:cNvSpPr txBox="1"/>
          <p:nvPr/>
        </p:nvSpPr>
        <p:spPr>
          <a:xfrm>
            <a:off x="161801" y="170199"/>
            <a:ext cx="2712031" cy="477054"/>
          </a:xfrm>
          <a:prstGeom prst="rect">
            <a:avLst/>
          </a:prstGeom>
          <a:noFill/>
        </p:spPr>
        <p:txBody>
          <a:bodyPr wrap="square" rtlCol="0">
            <a:spAutoFit/>
          </a:bodyPr>
          <a:lstStyle/>
          <a:p>
            <a:r>
              <a:rPr lang="en-US" sz="2500" dirty="0"/>
              <a:t>Query </a:t>
            </a:r>
            <a:r>
              <a:rPr lang="en-US" sz="2500" smtClean="0"/>
              <a:t>by example</a:t>
            </a:r>
            <a:endParaRPr lang="en-US" sz="2500" dirty="0"/>
          </a:p>
        </p:txBody>
      </p:sp>
    </p:spTree>
    <p:extLst>
      <p:ext uri="{BB962C8B-B14F-4D97-AF65-F5344CB8AC3E}">
        <p14:creationId xmlns:p14="http://schemas.microsoft.com/office/powerpoint/2010/main" val="8510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0" grpId="0" animBg="1"/>
      <p:bldP spid="18" grpId="0" animBg="1"/>
      <p:bldP spid="19" grpId="0"/>
      <p:bldP spid="24" grpId="0" animBg="1"/>
      <p:bldP spid="25" grpId="0" animBg="1"/>
      <p:bldP spid="26" grpId="0"/>
      <p:bldP spid="27" grpId="0" animBg="1"/>
      <p:bldP spid="31" grpId="0"/>
      <p:bldP spid="33"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799" y="1667471"/>
            <a:ext cx="10058400" cy="2426230"/>
          </a:xfrm>
        </p:spPr>
        <p:txBody>
          <a:bodyPr>
            <a:normAutofit fontScale="90000"/>
          </a:bodyPr>
          <a:lstStyle/>
          <a:p>
            <a:r>
              <a:rPr lang="en-US" b="1" dirty="0">
                <a:solidFill>
                  <a:srgbClr val="C00000"/>
                </a:solidFill>
              </a:rPr>
              <a:t>SQuID</a:t>
            </a:r>
            <a:br>
              <a:rPr lang="en-US" b="1" dirty="0">
                <a:solidFill>
                  <a:srgbClr val="C00000"/>
                </a:solidFill>
              </a:rPr>
            </a:br>
            <a:r>
              <a:rPr lang="en-US" dirty="0"/>
              <a:t/>
            </a:r>
            <a:br>
              <a:rPr lang="en-US" dirty="0"/>
            </a:br>
            <a:r>
              <a:rPr lang="en-US" b="1" dirty="0">
                <a:solidFill>
                  <a:srgbClr val="C00000"/>
                </a:solidFill>
              </a:rPr>
              <a:t>S</a:t>
            </a:r>
            <a:r>
              <a:rPr lang="en-US" dirty="0"/>
              <a:t>emantic similarity-aware </a:t>
            </a:r>
            <a:br>
              <a:rPr lang="en-US" dirty="0"/>
            </a:br>
            <a:r>
              <a:rPr lang="en-US" b="1" dirty="0">
                <a:solidFill>
                  <a:srgbClr val="C00000"/>
                </a:solidFill>
              </a:rPr>
              <a:t>Qu</a:t>
            </a:r>
            <a:r>
              <a:rPr lang="en-US" dirty="0"/>
              <a:t>ery </a:t>
            </a:r>
            <a:r>
              <a:rPr lang="en-US" b="1" dirty="0">
                <a:solidFill>
                  <a:srgbClr val="C00000"/>
                </a:solidFill>
              </a:rPr>
              <a:t>I</a:t>
            </a:r>
            <a:r>
              <a:rPr lang="en-US" dirty="0"/>
              <a:t>ntent </a:t>
            </a:r>
            <a:r>
              <a:rPr lang="en-US" b="1" dirty="0">
                <a:solidFill>
                  <a:srgbClr val="C00000"/>
                </a:solidFill>
              </a:rPr>
              <a:t>D</a:t>
            </a:r>
            <a:r>
              <a:rPr lang="en-US" dirty="0"/>
              <a:t>iscovery</a:t>
            </a:r>
          </a:p>
        </p:txBody>
      </p:sp>
      <p:pic>
        <p:nvPicPr>
          <p:cNvPr id="3" name="Picture 2">
            <a:extLst>
              <a:ext uri="{FF2B5EF4-FFF2-40B4-BE49-F238E27FC236}">
                <a16:creationId xmlns="" xmlns:a16="http://schemas.microsoft.com/office/drawing/2014/main" id="{70BB37FC-85A8-1347-A3F4-5D9175CF7D99}"/>
              </a:ext>
            </a:extLst>
          </p:cNvPr>
          <p:cNvPicPr>
            <a:picLocks noChangeAspect="1"/>
          </p:cNvPicPr>
          <p:nvPr/>
        </p:nvPicPr>
        <p:blipFill>
          <a:blip r:embed="rId3"/>
          <a:stretch>
            <a:fillRect/>
          </a:stretch>
        </p:blipFill>
        <p:spPr>
          <a:xfrm flipH="1">
            <a:off x="5441628" y="4504986"/>
            <a:ext cx="1308743" cy="1219242"/>
          </a:xfrm>
          <a:prstGeom prst="rect">
            <a:avLst/>
          </a:prstGeom>
        </p:spPr>
      </p:pic>
    </p:spTree>
    <p:extLst>
      <p:ext uri="{BB962C8B-B14F-4D97-AF65-F5344CB8AC3E}">
        <p14:creationId xmlns:p14="http://schemas.microsoft.com/office/powerpoint/2010/main" val="308598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12</a:t>
            </a:fld>
            <a:endParaRPr lang="en-US"/>
          </a:p>
        </p:txBody>
      </p:sp>
      <p:sp>
        <p:nvSpPr>
          <p:cNvPr id="9" name="Title 1"/>
          <p:cNvSpPr>
            <a:spLocks noGrp="1"/>
          </p:cNvSpPr>
          <p:nvPr>
            <p:ph type="title"/>
          </p:nvPr>
        </p:nvSpPr>
        <p:spPr>
          <a:xfrm>
            <a:off x="838200" y="365125"/>
            <a:ext cx="10515600" cy="1325563"/>
          </a:xfrm>
        </p:spPr>
        <p:txBody>
          <a:bodyPr/>
          <a:lstStyle/>
          <a:p>
            <a:r>
              <a:rPr lang="en-US" dirty="0"/>
              <a:t>What’s coming</a:t>
            </a:r>
          </a:p>
        </p:txBody>
      </p:sp>
      <p:grpSp>
        <p:nvGrpSpPr>
          <p:cNvPr id="22" name="Group 21"/>
          <p:cNvGrpSpPr/>
          <p:nvPr/>
        </p:nvGrpSpPr>
        <p:grpSpPr>
          <a:xfrm>
            <a:off x="708471" y="2430580"/>
            <a:ext cx="10775959" cy="1996840"/>
            <a:chOff x="577841" y="2430580"/>
            <a:chExt cx="10775959" cy="1996840"/>
          </a:xfrm>
        </p:grpSpPr>
        <p:sp>
          <p:nvSpPr>
            <p:cNvPr id="11" name="Rounded Rectangle 10"/>
            <p:cNvSpPr/>
            <p:nvPr/>
          </p:nvSpPr>
          <p:spPr>
            <a:xfrm>
              <a:off x="577841" y="2430580"/>
              <a:ext cx="2654177" cy="1996840"/>
            </a:xfrm>
            <a:prstGeom prst="roundRect">
              <a:avLst>
                <a:gd name="adj" fmla="val 10000"/>
              </a:avLst>
            </a:prstGeom>
            <a:solidFill>
              <a:srgbClr val="FF000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3400" dirty="0"/>
                <a:t>Modeling Semantic Context</a:t>
              </a:r>
            </a:p>
          </p:txBody>
        </p:sp>
        <p:sp>
          <p:nvSpPr>
            <p:cNvPr id="14" name="Rounded Rectangle 13"/>
            <p:cNvSpPr/>
            <p:nvPr/>
          </p:nvSpPr>
          <p:spPr>
            <a:xfrm>
              <a:off x="3285102" y="2430580"/>
              <a:ext cx="2654177" cy="199684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3400" dirty="0"/>
                <a:t>Query Intent Discovery</a:t>
              </a:r>
            </a:p>
          </p:txBody>
        </p:sp>
        <p:sp>
          <p:nvSpPr>
            <p:cNvPr id="17" name="Rounded Rectangle 16"/>
            <p:cNvSpPr/>
            <p:nvPr/>
          </p:nvSpPr>
          <p:spPr>
            <a:xfrm>
              <a:off x="5992362" y="2430580"/>
              <a:ext cx="2654177" cy="1996840"/>
            </a:xfrm>
            <a:prstGeom prst="roundRect">
              <a:avLst>
                <a:gd name="adj" fmla="val 10000"/>
              </a:avLst>
            </a:prstGeom>
            <a:solidFill>
              <a:srgbClr val="00B05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3400" dirty="0"/>
                <a:t>Real-time Performance</a:t>
              </a:r>
            </a:p>
          </p:txBody>
        </p:sp>
        <p:sp>
          <p:nvSpPr>
            <p:cNvPr id="20" name="Rounded Rectangle 19"/>
            <p:cNvSpPr/>
            <p:nvPr/>
          </p:nvSpPr>
          <p:spPr>
            <a:xfrm>
              <a:off x="8699623" y="2430580"/>
              <a:ext cx="2654177" cy="1996840"/>
            </a:xfrm>
            <a:prstGeom prst="roundRect">
              <a:avLst>
                <a:gd name="adj" fmla="val 10000"/>
              </a:avLst>
            </a:prstGeom>
            <a:solidFill>
              <a:srgbClr val="7030A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3400" dirty="0"/>
                <a:t>Evaluation</a:t>
              </a:r>
            </a:p>
          </p:txBody>
        </p:sp>
      </p:grpSp>
    </p:spTree>
    <p:extLst>
      <p:ext uri="{BB962C8B-B14F-4D97-AF65-F5344CB8AC3E}">
        <p14:creationId xmlns:p14="http://schemas.microsoft.com/office/powerpoint/2010/main" val="400143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 context: basic</a:t>
            </a:r>
          </a:p>
        </p:txBody>
      </p:sp>
      <p:sp>
        <p:nvSpPr>
          <p:cNvPr id="3" name="Content Placeholder 2"/>
          <p:cNvSpPr>
            <a:spLocks noGrp="1"/>
          </p:cNvSpPr>
          <p:nvPr>
            <p:ph idx="1"/>
          </p:nvPr>
        </p:nvSpPr>
        <p:spPr>
          <a:xfrm>
            <a:off x="838200" y="1825625"/>
            <a:ext cx="10515600" cy="4351338"/>
          </a:xfrm>
        </p:spPr>
        <p:txBody>
          <a:bodyPr/>
          <a:lstStyle/>
          <a:p>
            <a:r>
              <a:rPr lang="en-US" dirty="0">
                <a:solidFill>
                  <a:srgbClr val="C00000"/>
                </a:solidFill>
              </a:rPr>
              <a:t>Directly</a:t>
            </a:r>
            <a:r>
              <a:rPr lang="en-US" dirty="0"/>
              <a:t> affiliated with an entity.</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13</a:t>
            </a:fld>
            <a:endParaRPr lang="en-US"/>
          </a:p>
        </p:txBody>
      </p:sp>
      <p:grpSp>
        <p:nvGrpSpPr>
          <p:cNvPr id="21" name="Group 20">
            <a:extLst>
              <a:ext uri="{FF2B5EF4-FFF2-40B4-BE49-F238E27FC236}">
                <a16:creationId xmlns="" xmlns:a16="http://schemas.microsoft.com/office/drawing/2014/main" id="{4FC3C598-C566-F04C-B15A-FA6D041695B7}"/>
              </a:ext>
            </a:extLst>
          </p:cNvPr>
          <p:cNvGrpSpPr/>
          <p:nvPr/>
        </p:nvGrpSpPr>
        <p:grpSpPr>
          <a:xfrm>
            <a:off x="1056300" y="2775117"/>
            <a:ext cx="3774861" cy="2452353"/>
            <a:chOff x="896623" y="18126556"/>
            <a:chExt cx="2280803" cy="1995840"/>
          </a:xfrm>
        </p:grpSpPr>
        <p:sp>
          <p:nvSpPr>
            <p:cNvPr id="23" name="Process 22">
              <a:extLst>
                <a:ext uri="{FF2B5EF4-FFF2-40B4-BE49-F238E27FC236}">
                  <a16:creationId xmlns="" xmlns:a16="http://schemas.microsoft.com/office/drawing/2014/main" id="{67878D7D-F475-D949-BDB0-6655E0DC5C7D}"/>
                </a:ext>
              </a:extLst>
            </p:cNvPr>
            <p:cNvSpPr/>
            <p:nvPr/>
          </p:nvSpPr>
          <p:spPr bwMode="auto">
            <a:xfrm>
              <a:off x="896623" y="18924400"/>
              <a:ext cx="779777" cy="283664"/>
            </a:xfrm>
            <a:prstGeom prst="flowChartProcess">
              <a:avLst/>
            </a:prstGeom>
            <a:solidFill>
              <a:schemeClr val="bg1"/>
            </a:solidFill>
            <a:ln w="9525" cap="flat" cmpd="sng" algn="ctr">
              <a:solidFill>
                <a:srgbClr val="800000"/>
              </a:solidFill>
              <a:prstDash val="solid"/>
              <a:round/>
              <a:headEnd type="none" w="med" len="med"/>
              <a:tailEnd type="triangle" w="med" len="med"/>
            </a:ln>
            <a:effectLst/>
          </p:spPr>
          <p:txBody>
            <a:bodyPr vert="horz" wrap="square" lIns="0" tIns="14654" rIns="0" bIns="14654" numCol="1" rtlCol="0" anchor="ctr" anchorCtr="0" compatLnSpc="1">
              <a:prstTxWarp prst="textNoShape">
                <a:avLst/>
              </a:prstTxWarp>
            </a:bodyPr>
            <a:lstStyle/>
            <a:p>
              <a:pPr algn="ctr" defTabSz="1206006"/>
              <a:r>
                <a:rPr lang="en-US" sz="2000" dirty="0">
                  <a:latin typeface="Verdana" charset="0"/>
                </a:rPr>
                <a:t>person</a:t>
              </a:r>
            </a:p>
          </p:txBody>
        </p:sp>
        <p:sp>
          <p:nvSpPr>
            <p:cNvPr id="24" name="Rounded Rectangle 23">
              <a:extLst>
                <a:ext uri="{FF2B5EF4-FFF2-40B4-BE49-F238E27FC236}">
                  <a16:creationId xmlns="" xmlns:a16="http://schemas.microsoft.com/office/drawing/2014/main" id="{AF529710-DA2C-1F4B-A95B-3C8992D44DCF}"/>
                </a:ext>
              </a:extLst>
            </p:cNvPr>
            <p:cNvSpPr/>
            <p:nvPr/>
          </p:nvSpPr>
          <p:spPr bwMode="auto">
            <a:xfrm>
              <a:off x="2231779" y="18126556"/>
              <a:ext cx="945647" cy="503315"/>
            </a:xfrm>
            <a:prstGeom prst="roundRect">
              <a:avLst/>
            </a:prstGeom>
            <a:solidFill>
              <a:schemeClr val="bg1"/>
            </a:solidFill>
            <a:ln w="41275" cap="flat" cmpd="thickThin" algn="ctr">
              <a:solidFill>
                <a:srgbClr val="800000"/>
              </a:solidFill>
              <a:prstDash val="solid"/>
              <a:round/>
              <a:headEnd type="none" w="med" len="med"/>
              <a:tailEnd type="triangle" w="med" len="med"/>
            </a:ln>
            <a:effectLst/>
          </p:spPr>
          <p:txBody>
            <a:bodyPr vert="horz" wrap="square" lIns="29308" tIns="14654" rIns="29308" bIns="14654" numCol="1" rtlCol="0" anchor="ctr" anchorCtr="0" compatLnSpc="1">
              <a:prstTxWarp prst="textNoShape">
                <a:avLst/>
              </a:prstTxWarp>
            </a:bodyPr>
            <a:lstStyle/>
            <a:p>
              <a:pPr algn="ctr" defTabSz="1206006"/>
              <a:r>
                <a:rPr lang="en-US" sz="2000" dirty="0">
                  <a:latin typeface="Verdana" charset="0"/>
                </a:rPr>
                <a:t>birth year</a:t>
              </a:r>
            </a:p>
          </p:txBody>
        </p:sp>
        <p:sp>
          <p:nvSpPr>
            <p:cNvPr id="25" name="Rounded Rectangle 24">
              <a:extLst>
                <a:ext uri="{FF2B5EF4-FFF2-40B4-BE49-F238E27FC236}">
                  <a16:creationId xmlns="" xmlns:a16="http://schemas.microsoft.com/office/drawing/2014/main" id="{FE820542-CBD9-0D4A-82CA-894A0FA96324}"/>
                </a:ext>
              </a:extLst>
            </p:cNvPr>
            <p:cNvSpPr/>
            <p:nvPr/>
          </p:nvSpPr>
          <p:spPr bwMode="auto">
            <a:xfrm>
              <a:off x="2220789" y="18752650"/>
              <a:ext cx="956637" cy="347472"/>
            </a:xfrm>
            <a:prstGeom prst="roundRect">
              <a:avLst/>
            </a:prstGeom>
            <a:solidFill>
              <a:schemeClr val="bg1"/>
            </a:solidFill>
            <a:ln w="41275" cap="flat" cmpd="thickThin" algn="ctr">
              <a:solidFill>
                <a:srgbClr val="800000"/>
              </a:solidFill>
              <a:prstDash val="solid"/>
              <a:round/>
              <a:headEnd type="none" w="med" len="med"/>
              <a:tailEnd type="triangle" w="med" len="med"/>
            </a:ln>
            <a:effectLst/>
          </p:spPr>
          <p:txBody>
            <a:bodyPr vert="horz" wrap="square" lIns="29308" tIns="14654" rIns="29308" bIns="14654" numCol="1" rtlCol="0" anchor="ctr" anchorCtr="0" compatLnSpc="1">
              <a:prstTxWarp prst="textNoShape">
                <a:avLst/>
              </a:prstTxWarp>
            </a:bodyPr>
            <a:lstStyle/>
            <a:p>
              <a:pPr algn="ctr" defTabSz="1206006"/>
              <a:r>
                <a:rPr lang="en-US" sz="2000" dirty="0">
                  <a:latin typeface="Verdana" charset="0"/>
                </a:rPr>
                <a:t>gender</a:t>
              </a:r>
            </a:p>
          </p:txBody>
        </p:sp>
        <p:sp>
          <p:nvSpPr>
            <p:cNvPr id="26" name="Rounded Rectangle 25">
              <a:extLst>
                <a:ext uri="{FF2B5EF4-FFF2-40B4-BE49-F238E27FC236}">
                  <a16:creationId xmlns="" xmlns:a16="http://schemas.microsoft.com/office/drawing/2014/main" id="{C75C4BC9-B2BC-6849-A24E-4A419CD352E3}"/>
                </a:ext>
              </a:extLst>
            </p:cNvPr>
            <p:cNvSpPr/>
            <p:nvPr/>
          </p:nvSpPr>
          <p:spPr bwMode="auto">
            <a:xfrm>
              <a:off x="2220789" y="19247467"/>
              <a:ext cx="956637" cy="347472"/>
            </a:xfrm>
            <a:prstGeom prst="roundRect">
              <a:avLst/>
            </a:prstGeom>
            <a:solidFill>
              <a:schemeClr val="bg1"/>
            </a:solidFill>
            <a:ln w="41275" cap="flat" cmpd="thickThin" algn="ctr">
              <a:solidFill>
                <a:srgbClr val="800000"/>
              </a:solidFill>
              <a:prstDash val="solid"/>
              <a:round/>
              <a:headEnd type="none" w="med" len="med"/>
              <a:tailEnd type="triangle" w="med" len="med"/>
            </a:ln>
            <a:effectLst/>
          </p:spPr>
          <p:txBody>
            <a:bodyPr vert="horz" wrap="square" lIns="29308" tIns="14654" rIns="29308" bIns="14654" numCol="1" rtlCol="0" anchor="ctr" anchorCtr="0" compatLnSpc="1">
              <a:prstTxWarp prst="textNoShape">
                <a:avLst/>
              </a:prstTxWarp>
            </a:bodyPr>
            <a:lstStyle/>
            <a:p>
              <a:pPr algn="ctr" defTabSz="1206006"/>
              <a:r>
                <a:rPr lang="en-US" sz="2000" dirty="0">
                  <a:latin typeface="Verdana" charset="0"/>
                </a:rPr>
                <a:t>height</a:t>
              </a:r>
            </a:p>
          </p:txBody>
        </p:sp>
        <p:sp>
          <p:nvSpPr>
            <p:cNvPr id="27" name="Rounded Rectangle 26">
              <a:extLst>
                <a:ext uri="{FF2B5EF4-FFF2-40B4-BE49-F238E27FC236}">
                  <a16:creationId xmlns="" xmlns:a16="http://schemas.microsoft.com/office/drawing/2014/main" id="{93FDB551-7367-974C-939A-96A093D63DF6}"/>
                </a:ext>
              </a:extLst>
            </p:cNvPr>
            <p:cNvSpPr/>
            <p:nvPr/>
          </p:nvSpPr>
          <p:spPr bwMode="auto">
            <a:xfrm>
              <a:off x="2209800" y="19774924"/>
              <a:ext cx="967626" cy="347472"/>
            </a:xfrm>
            <a:prstGeom prst="roundRect">
              <a:avLst/>
            </a:prstGeom>
            <a:solidFill>
              <a:schemeClr val="bg1"/>
            </a:solidFill>
            <a:ln w="41275" cap="flat" cmpd="thickThin" algn="ctr">
              <a:solidFill>
                <a:srgbClr val="800000"/>
              </a:solidFill>
              <a:prstDash val="solid"/>
              <a:round/>
              <a:headEnd type="none" w="med" len="med"/>
              <a:tailEnd type="triangle" w="med" len="med"/>
            </a:ln>
            <a:effectLst/>
          </p:spPr>
          <p:txBody>
            <a:bodyPr vert="horz" wrap="square" lIns="29308" tIns="14654" rIns="29308" bIns="14654" numCol="1" rtlCol="0" anchor="ctr" anchorCtr="0" compatLnSpc="1">
              <a:prstTxWarp prst="textNoShape">
                <a:avLst/>
              </a:prstTxWarp>
            </a:bodyPr>
            <a:lstStyle/>
            <a:p>
              <a:pPr algn="ctr" defTabSz="1206006"/>
              <a:r>
                <a:rPr lang="en-US" sz="2000" dirty="0">
                  <a:latin typeface="Verdana" charset="0"/>
                </a:rPr>
                <a:t>age</a:t>
              </a:r>
            </a:p>
          </p:txBody>
        </p:sp>
        <p:cxnSp>
          <p:nvCxnSpPr>
            <p:cNvPr id="28" name="Straight Arrow Connector 27">
              <a:extLst>
                <a:ext uri="{FF2B5EF4-FFF2-40B4-BE49-F238E27FC236}">
                  <a16:creationId xmlns="" xmlns:a16="http://schemas.microsoft.com/office/drawing/2014/main" id="{41E60D36-D221-7444-ADF3-52BABA91DA79}"/>
                </a:ext>
              </a:extLst>
            </p:cNvPr>
            <p:cNvCxnSpPr/>
            <p:nvPr/>
          </p:nvCxnSpPr>
          <p:spPr bwMode="auto">
            <a:xfrm flipV="1">
              <a:off x="1676400" y="18378214"/>
              <a:ext cx="555379" cy="688018"/>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a:ln>
            <a:effectLst/>
          </p:spPr>
        </p:cxnSp>
        <p:cxnSp>
          <p:nvCxnSpPr>
            <p:cNvPr id="29" name="Straight Arrow Connector 28">
              <a:extLst>
                <a:ext uri="{FF2B5EF4-FFF2-40B4-BE49-F238E27FC236}">
                  <a16:creationId xmlns="" xmlns:a16="http://schemas.microsoft.com/office/drawing/2014/main" id="{90F32AF4-1A18-F744-9509-F1B5C02199A3}"/>
                </a:ext>
              </a:extLst>
            </p:cNvPr>
            <p:cNvCxnSpPr/>
            <p:nvPr/>
          </p:nvCxnSpPr>
          <p:spPr bwMode="auto">
            <a:xfrm flipV="1">
              <a:off x="1676400" y="18926386"/>
              <a:ext cx="544389" cy="139846"/>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a:ln>
            <a:effectLst/>
          </p:spPr>
        </p:cxnSp>
        <p:cxnSp>
          <p:nvCxnSpPr>
            <p:cNvPr id="30" name="Straight Arrow Connector 29">
              <a:extLst>
                <a:ext uri="{FF2B5EF4-FFF2-40B4-BE49-F238E27FC236}">
                  <a16:creationId xmlns="" xmlns:a16="http://schemas.microsoft.com/office/drawing/2014/main" id="{373FD8ED-E5FD-6846-8468-31DD7752AE44}"/>
                </a:ext>
              </a:extLst>
            </p:cNvPr>
            <p:cNvCxnSpPr/>
            <p:nvPr/>
          </p:nvCxnSpPr>
          <p:spPr bwMode="auto">
            <a:xfrm>
              <a:off x="1676400" y="19066232"/>
              <a:ext cx="544389" cy="354971"/>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a:ln>
            <a:effectLst/>
          </p:spPr>
        </p:cxnSp>
        <p:cxnSp>
          <p:nvCxnSpPr>
            <p:cNvPr id="31" name="Straight Arrow Connector 30">
              <a:extLst>
                <a:ext uri="{FF2B5EF4-FFF2-40B4-BE49-F238E27FC236}">
                  <a16:creationId xmlns="" xmlns:a16="http://schemas.microsoft.com/office/drawing/2014/main" id="{160A4351-25F2-434F-BD5F-FA1ABFB4FF84}"/>
                </a:ext>
              </a:extLst>
            </p:cNvPr>
            <p:cNvCxnSpPr/>
            <p:nvPr/>
          </p:nvCxnSpPr>
          <p:spPr bwMode="auto">
            <a:xfrm>
              <a:off x="1676400" y="19066232"/>
              <a:ext cx="533400" cy="882428"/>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a:ln>
            <a:effectLst/>
          </p:spPr>
        </p:cxnSp>
      </p:grpSp>
      <p:grpSp>
        <p:nvGrpSpPr>
          <p:cNvPr id="16" name="Group 15">
            <a:extLst>
              <a:ext uri="{FF2B5EF4-FFF2-40B4-BE49-F238E27FC236}">
                <a16:creationId xmlns="" xmlns:a16="http://schemas.microsoft.com/office/drawing/2014/main" id="{4FC3C598-C566-F04C-B15A-FA6D041695B7}"/>
              </a:ext>
            </a:extLst>
          </p:cNvPr>
          <p:cNvGrpSpPr/>
          <p:nvPr/>
        </p:nvGrpSpPr>
        <p:grpSpPr>
          <a:xfrm>
            <a:off x="7672851" y="2759076"/>
            <a:ext cx="2484285" cy="2452353"/>
            <a:chOff x="1676400" y="18126556"/>
            <a:chExt cx="1501026" cy="1995840"/>
          </a:xfrm>
        </p:grpSpPr>
        <p:sp>
          <p:nvSpPr>
            <p:cNvPr id="18" name="Rounded Rectangle 17">
              <a:extLst>
                <a:ext uri="{FF2B5EF4-FFF2-40B4-BE49-F238E27FC236}">
                  <a16:creationId xmlns="" xmlns:a16="http://schemas.microsoft.com/office/drawing/2014/main" id="{AF529710-DA2C-1F4B-A95B-3C8992D44DCF}"/>
                </a:ext>
              </a:extLst>
            </p:cNvPr>
            <p:cNvSpPr/>
            <p:nvPr/>
          </p:nvSpPr>
          <p:spPr bwMode="auto">
            <a:xfrm>
              <a:off x="2231779" y="18126556"/>
              <a:ext cx="945647" cy="503315"/>
            </a:xfrm>
            <a:prstGeom prst="roundRect">
              <a:avLst/>
            </a:prstGeom>
            <a:solidFill>
              <a:schemeClr val="bg1"/>
            </a:solidFill>
            <a:ln w="41275" cap="flat" cmpd="thickThin" algn="ctr">
              <a:solidFill>
                <a:srgbClr val="800000"/>
              </a:solidFill>
              <a:prstDash val="solid"/>
              <a:round/>
              <a:headEnd type="none" w="med" len="med"/>
              <a:tailEnd type="triangle" w="med" len="med"/>
            </a:ln>
            <a:effectLst/>
          </p:spPr>
          <p:txBody>
            <a:bodyPr vert="horz" wrap="square" lIns="29308" tIns="14654" rIns="29308" bIns="14654" numCol="1" rtlCol="0" anchor="ctr" anchorCtr="0" compatLnSpc="1">
              <a:prstTxWarp prst="textNoShape">
                <a:avLst/>
              </a:prstTxWarp>
            </a:bodyPr>
            <a:lstStyle/>
            <a:p>
              <a:pPr algn="ctr" defTabSz="1206006"/>
              <a:r>
                <a:rPr lang="en-US" sz="2000" dirty="0">
                  <a:latin typeface="Verdana" charset="0"/>
                </a:rPr>
                <a:t>1962</a:t>
              </a:r>
            </a:p>
          </p:txBody>
        </p:sp>
        <p:sp>
          <p:nvSpPr>
            <p:cNvPr id="19" name="Rounded Rectangle 18">
              <a:extLst>
                <a:ext uri="{FF2B5EF4-FFF2-40B4-BE49-F238E27FC236}">
                  <a16:creationId xmlns="" xmlns:a16="http://schemas.microsoft.com/office/drawing/2014/main" id="{FE820542-CBD9-0D4A-82CA-894A0FA96324}"/>
                </a:ext>
              </a:extLst>
            </p:cNvPr>
            <p:cNvSpPr/>
            <p:nvPr/>
          </p:nvSpPr>
          <p:spPr bwMode="auto">
            <a:xfrm>
              <a:off x="2220789" y="18752650"/>
              <a:ext cx="956637" cy="347472"/>
            </a:xfrm>
            <a:prstGeom prst="roundRect">
              <a:avLst/>
            </a:prstGeom>
            <a:solidFill>
              <a:schemeClr val="bg1"/>
            </a:solidFill>
            <a:ln w="41275" cap="flat" cmpd="thickThin" algn="ctr">
              <a:solidFill>
                <a:srgbClr val="800000"/>
              </a:solidFill>
              <a:prstDash val="solid"/>
              <a:round/>
              <a:headEnd type="none" w="med" len="med"/>
              <a:tailEnd type="triangle" w="med" len="med"/>
            </a:ln>
            <a:effectLst/>
          </p:spPr>
          <p:txBody>
            <a:bodyPr vert="horz" wrap="square" lIns="29308" tIns="14654" rIns="29308" bIns="14654" numCol="1" rtlCol="0" anchor="ctr" anchorCtr="0" compatLnSpc="1">
              <a:prstTxWarp prst="textNoShape">
                <a:avLst/>
              </a:prstTxWarp>
            </a:bodyPr>
            <a:lstStyle/>
            <a:p>
              <a:pPr algn="ctr" defTabSz="1206006"/>
              <a:r>
                <a:rPr lang="en-US" sz="2000" dirty="0">
                  <a:latin typeface="Verdana" charset="0"/>
                </a:rPr>
                <a:t>Male</a:t>
              </a:r>
            </a:p>
          </p:txBody>
        </p:sp>
        <p:sp>
          <p:nvSpPr>
            <p:cNvPr id="20" name="Rounded Rectangle 19">
              <a:extLst>
                <a:ext uri="{FF2B5EF4-FFF2-40B4-BE49-F238E27FC236}">
                  <a16:creationId xmlns="" xmlns:a16="http://schemas.microsoft.com/office/drawing/2014/main" id="{C75C4BC9-B2BC-6849-A24E-4A419CD352E3}"/>
                </a:ext>
              </a:extLst>
            </p:cNvPr>
            <p:cNvSpPr/>
            <p:nvPr/>
          </p:nvSpPr>
          <p:spPr bwMode="auto">
            <a:xfrm>
              <a:off x="2220789" y="19247467"/>
              <a:ext cx="956637" cy="347472"/>
            </a:xfrm>
            <a:prstGeom prst="roundRect">
              <a:avLst/>
            </a:prstGeom>
            <a:solidFill>
              <a:schemeClr val="bg1"/>
            </a:solidFill>
            <a:ln w="41275" cap="flat" cmpd="thickThin" algn="ctr">
              <a:solidFill>
                <a:srgbClr val="800000"/>
              </a:solidFill>
              <a:prstDash val="solid"/>
              <a:round/>
              <a:headEnd type="none" w="med" len="med"/>
              <a:tailEnd type="triangle" w="med" len="med"/>
            </a:ln>
            <a:effectLst/>
          </p:spPr>
          <p:txBody>
            <a:bodyPr vert="horz" wrap="square" lIns="29308" tIns="14654" rIns="29308" bIns="14654" numCol="1" rtlCol="0" anchor="ctr" anchorCtr="0" compatLnSpc="1">
              <a:prstTxWarp prst="textNoShape">
                <a:avLst/>
              </a:prstTxWarp>
            </a:bodyPr>
            <a:lstStyle/>
            <a:p>
              <a:pPr algn="ctr" defTabSz="1206006"/>
              <a:r>
                <a:rPr lang="en-US" sz="2000" dirty="0">
                  <a:latin typeface="Verdana" charset="0"/>
                </a:rPr>
                <a:t>6’ 2’’</a:t>
              </a:r>
            </a:p>
          </p:txBody>
        </p:sp>
        <p:sp>
          <p:nvSpPr>
            <p:cNvPr id="22" name="Rounded Rectangle 21">
              <a:extLst>
                <a:ext uri="{FF2B5EF4-FFF2-40B4-BE49-F238E27FC236}">
                  <a16:creationId xmlns="" xmlns:a16="http://schemas.microsoft.com/office/drawing/2014/main" id="{93FDB551-7367-974C-939A-96A093D63DF6}"/>
                </a:ext>
              </a:extLst>
            </p:cNvPr>
            <p:cNvSpPr/>
            <p:nvPr/>
          </p:nvSpPr>
          <p:spPr bwMode="auto">
            <a:xfrm>
              <a:off x="2209800" y="19774924"/>
              <a:ext cx="967626" cy="347472"/>
            </a:xfrm>
            <a:prstGeom prst="roundRect">
              <a:avLst/>
            </a:prstGeom>
            <a:solidFill>
              <a:schemeClr val="bg1"/>
            </a:solidFill>
            <a:ln w="41275" cap="flat" cmpd="thickThin" algn="ctr">
              <a:solidFill>
                <a:srgbClr val="800000"/>
              </a:solidFill>
              <a:prstDash val="solid"/>
              <a:round/>
              <a:headEnd type="none" w="med" len="med"/>
              <a:tailEnd type="triangle" w="med" len="med"/>
            </a:ln>
            <a:effectLst/>
          </p:spPr>
          <p:txBody>
            <a:bodyPr vert="horz" wrap="square" lIns="29308" tIns="14654" rIns="29308" bIns="14654" numCol="1" rtlCol="0" anchor="ctr" anchorCtr="0" compatLnSpc="1">
              <a:prstTxWarp prst="textNoShape">
                <a:avLst/>
              </a:prstTxWarp>
            </a:bodyPr>
            <a:lstStyle/>
            <a:p>
              <a:pPr algn="ctr" defTabSz="1206006"/>
              <a:r>
                <a:rPr lang="en-US" sz="2000" dirty="0">
                  <a:latin typeface="Verdana" charset="0"/>
                </a:rPr>
                <a:t>57</a:t>
              </a:r>
            </a:p>
          </p:txBody>
        </p:sp>
        <p:cxnSp>
          <p:nvCxnSpPr>
            <p:cNvPr id="32" name="Straight Arrow Connector 31">
              <a:extLst>
                <a:ext uri="{FF2B5EF4-FFF2-40B4-BE49-F238E27FC236}">
                  <a16:creationId xmlns="" xmlns:a16="http://schemas.microsoft.com/office/drawing/2014/main" id="{41E60D36-D221-7444-ADF3-52BABA91DA79}"/>
                </a:ext>
              </a:extLst>
            </p:cNvPr>
            <p:cNvCxnSpPr/>
            <p:nvPr/>
          </p:nvCxnSpPr>
          <p:spPr bwMode="auto">
            <a:xfrm flipV="1">
              <a:off x="1676400" y="18378214"/>
              <a:ext cx="555379" cy="688018"/>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a:ln>
            <a:effectLst/>
          </p:spPr>
        </p:cxnSp>
        <p:cxnSp>
          <p:nvCxnSpPr>
            <p:cNvPr id="33" name="Straight Arrow Connector 32">
              <a:extLst>
                <a:ext uri="{FF2B5EF4-FFF2-40B4-BE49-F238E27FC236}">
                  <a16:creationId xmlns="" xmlns:a16="http://schemas.microsoft.com/office/drawing/2014/main" id="{90F32AF4-1A18-F744-9509-F1B5C02199A3}"/>
                </a:ext>
              </a:extLst>
            </p:cNvPr>
            <p:cNvCxnSpPr/>
            <p:nvPr/>
          </p:nvCxnSpPr>
          <p:spPr bwMode="auto">
            <a:xfrm flipV="1">
              <a:off x="1676400" y="18926386"/>
              <a:ext cx="544389" cy="139846"/>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a:ln>
            <a:effectLst/>
          </p:spPr>
        </p:cxnSp>
        <p:cxnSp>
          <p:nvCxnSpPr>
            <p:cNvPr id="34" name="Straight Arrow Connector 33">
              <a:extLst>
                <a:ext uri="{FF2B5EF4-FFF2-40B4-BE49-F238E27FC236}">
                  <a16:creationId xmlns="" xmlns:a16="http://schemas.microsoft.com/office/drawing/2014/main" id="{373FD8ED-E5FD-6846-8468-31DD7752AE44}"/>
                </a:ext>
              </a:extLst>
            </p:cNvPr>
            <p:cNvCxnSpPr/>
            <p:nvPr/>
          </p:nvCxnSpPr>
          <p:spPr bwMode="auto">
            <a:xfrm>
              <a:off x="1676400" y="19066232"/>
              <a:ext cx="544389" cy="354971"/>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a:ln>
            <a:effectLst/>
          </p:spPr>
        </p:cxnSp>
        <p:cxnSp>
          <p:nvCxnSpPr>
            <p:cNvPr id="35" name="Straight Arrow Connector 34">
              <a:extLst>
                <a:ext uri="{FF2B5EF4-FFF2-40B4-BE49-F238E27FC236}">
                  <a16:creationId xmlns="" xmlns:a16="http://schemas.microsoft.com/office/drawing/2014/main" id="{160A4351-25F2-434F-BD5F-FA1ABFB4FF84}"/>
                </a:ext>
              </a:extLst>
            </p:cNvPr>
            <p:cNvCxnSpPr/>
            <p:nvPr/>
          </p:nvCxnSpPr>
          <p:spPr bwMode="auto">
            <a:xfrm>
              <a:off x="1676400" y="19066232"/>
              <a:ext cx="533400" cy="882428"/>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a:ln>
            <a:effectLst/>
          </p:spPr>
        </p:cxn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555" y="2696473"/>
            <a:ext cx="2057671" cy="2530997"/>
          </a:xfrm>
          <a:prstGeom prst="rect">
            <a:avLst/>
          </a:prstGeom>
        </p:spPr>
      </p:pic>
      <p:grpSp>
        <p:nvGrpSpPr>
          <p:cNvPr id="48" name="Group 47"/>
          <p:cNvGrpSpPr/>
          <p:nvPr/>
        </p:nvGrpSpPr>
        <p:grpSpPr>
          <a:xfrm>
            <a:off x="8112934" y="-164"/>
            <a:ext cx="4090852" cy="821950"/>
            <a:chOff x="577841" y="2430580"/>
            <a:chExt cx="10915380" cy="1996840"/>
          </a:xfrm>
        </p:grpSpPr>
        <p:sp>
          <p:nvSpPr>
            <p:cNvPr id="49" name="Rounded Rectangle 48"/>
            <p:cNvSpPr/>
            <p:nvPr/>
          </p:nvSpPr>
          <p:spPr>
            <a:xfrm>
              <a:off x="577841" y="2430580"/>
              <a:ext cx="2654177" cy="1996840"/>
            </a:xfrm>
            <a:prstGeom prst="roundRect">
              <a:avLst>
                <a:gd name="adj" fmla="val 10000"/>
              </a:avLst>
            </a:prstGeom>
            <a:solidFill>
              <a:srgbClr val="FF000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500" dirty="0"/>
                <a:t>Modeling Semantic Context</a:t>
              </a:r>
            </a:p>
          </p:txBody>
        </p:sp>
        <p:sp>
          <p:nvSpPr>
            <p:cNvPr id="50" name="Rounded Rectangle 49"/>
            <p:cNvSpPr/>
            <p:nvPr/>
          </p:nvSpPr>
          <p:spPr>
            <a:xfrm>
              <a:off x="3354813" y="2430580"/>
              <a:ext cx="2654177" cy="1996840"/>
            </a:xfrm>
            <a:prstGeom prst="roundRect">
              <a:avLst>
                <a:gd name="adj" fmla="val 10000"/>
              </a:avLst>
            </a:prstGeom>
            <a:solidFill>
              <a:srgbClr val="0070C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Query Intent Discovery</a:t>
              </a:r>
            </a:p>
          </p:txBody>
        </p:sp>
        <p:sp>
          <p:nvSpPr>
            <p:cNvPr id="51" name="Rounded Rectangle 50"/>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52" name="Rounded Rectangle 51"/>
            <p:cNvSpPr/>
            <p:nvPr/>
          </p:nvSpPr>
          <p:spPr>
            <a:xfrm>
              <a:off x="8839044" y="2430580"/>
              <a:ext cx="2654177" cy="1996840"/>
            </a:xfrm>
            <a:prstGeom prst="roundRect">
              <a:avLst>
                <a:gd name="adj" fmla="val 10000"/>
              </a:avLst>
            </a:prstGeom>
            <a:solidFill>
              <a:srgbClr val="7030A0">
                <a:alpha val="17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Evaluation</a:t>
              </a:r>
            </a:p>
          </p:txBody>
        </p:sp>
      </p:grpSp>
    </p:spTree>
    <p:extLst>
      <p:ext uri="{BB962C8B-B14F-4D97-AF65-F5344CB8AC3E}">
        <p14:creationId xmlns:p14="http://schemas.microsoft.com/office/powerpoint/2010/main" val="2146689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Semantic context: derived</a:t>
            </a:r>
            <a:endParaRPr lang="en-US" dirty="0"/>
          </a:p>
        </p:txBody>
      </p:sp>
      <p:sp>
        <p:nvSpPr>
          <p:cNvPr id="3" name="Content Placeholder 2"/>
          <p:cNvSpPr>
            <a:spLocks noGrp="1"/>
          </p:cNvSpPr>
          <p:nvPr>
            <p:ph idx="1"/>
          </p:nvPr>
        </p:nvSpPr>
        <p:spPr>
          <a:xfrm>
            <a:off x="838200" y="1825625"/>
            <a:ext cx="10648950" cy="4351338"/>
          </a:xfrm>
        </p:spPr>
        <p:txBody>
          <a:bodyPr/>
          <a:lstStyle/>
          <a:p>
            <a:r>
              <a:rPr lang="en-US" dirty="0">
                <a:solidFill>
                  <a:srgbClr val="C00000"/>
                </a:solidFill>
              </a:rPr>
              <a:t>Aggregate </a:t>
            </a:r>
            <a:r>
              <a:rPr lang="en-US" dirty="0"/>
              <a:t>over a basic property of an associated entity.</a:t>
            </a:r>
          </a:p>
          <a:p>
            <a:pPr lvl="1"/>
            <a:r>
              <a:rPr lang="en-US" dirty="0"/>
              <a:t>number of comedy movies an actor appeared in.</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14</a:t>
            </a:fld>
            <a:endParaRPr lang="en-US"/>
          </a:p>
        </p:txBody>
      </p:sp>
      <p:grpSp>
        <p:nvGrpSpPr>
          <p:cNvPr id="9" name="Group 8">
            <a:extLst>
              <a:ext uri="{FF2B5EF4-FFF2-40B4-BE49-F238E27FC236}">
                <a16:creationId xmlns="" xmlns:a16="http://schemas.microsoft.com/office/drawing/2014/main" id="{1A85B519-0956-2341-9473-9E02E91ECA90}"/>
              </a:ext>
            </a:extLst>
          </p:cNvPr>
          <p:cNvGrpSpPr/>
          <p:nvPr/>
        </p:nvGrpSpPr>
        <p:grpSpPr>
          <a:xfrm>
            <a:off x="813975" y="3457074"/>
            <a:ext cx="4810813" cy="2078540"/>
            <a:chOff x="3580794" y="17909394"/>
            <a:chExt cx="3488009" cy="1049937"/>
          </a:xfrm>
        </p:grpSpPr>
        <p:sp>
          <p:nvSpPr>
            <p:cNvPr id="19" name="Process 18">
              <a:extLst>
                <a:ext uri="{FF2B5EF4-FFF2-40B4-BE49-F238E27FC236}">
                  <a16:creationId xmlns="" xmlns:a16="http://schemas.microsoft.com/office/drawing/2014/main" id="{C57C6526-99FC-844B-BC35-72673B0708A7}"/>
                </a:ext>
              </a:extLst>
            </p:cNvPr>
            <p:cNvSpPr/>
            <p:nvPr/>
          </p:nvSpPr>
          <p:spPr bwMode="auto">
            <a:xfrm>
              <a:off x="4719414" y="18317649"/>
              <a:ext cx="717247" cy="261479"/>
            </a:xfrm>
            <a:prstGeom prst="flowChartProcess">
              <a:avLst/>
            </a:prstGeom>
            <a:solidFill>
              <a:schemeClr val="bg1"/>
            </a:solidFill>
            <a:ln w="9525" cap="flat" cmpd="sng" algn="ctr">
              <a:solidFill>
                <a:srgbClr val="800000"/>
              </a:solidFill>
              <a:prstDash val="solid"/>
              <a:round/>
              <a:headEnd type="none" w="med" len="med"/>
              <a:tailEnd type="triangle" w="med" len="med"/>
            </a:ln>
            <a:effectLst/>
          </p:spPr>
          <p:txBody>
            <a:bodyPr rot="0" spcFirstLastPara="0" vertOverflow="overflow" horzOverflow="overflow" vert="horz" wrap="square" lIns="0" tIns="14654" rIns="0" bIns="14654" numCol="1" spcCol="0" rtlCol="0" fromWordArt="0" anchor="ctr" anchorCtr="0" forceAA="0" compatLnSpc="1">
              <a:prstTxWarp prst="textNoShape">
                <a:avLst/>
              </a:prstTxWarp>
              <a:noAutofit/>
            </a:bodyPr>
            <a:lstStyle/>
            <a:p>
              <a:pPr algn="ctr" defTabSz="1206006"/>
              <a:r>
                <a:rPr lang="en-US" sz="2000" dirty="0">
                  <a:latin typeface="Verdana" charset="0"/>
                </a:rPr>
                <a:t>movie</a:t>
              </a:r>
            </a:p>
          </p:txBody>
        </p:sp>
        <p:sp>
          <p:nvSpPr>
            <p:cNvPr id="20" name="Rounded Rectangle 19">
              <a:extLst>
                <a:ext uri="{FF2B5EF4-FFF2-40B4-BE49-F238E27FC236}">
                  <a16:creationId xmlns="" xmlns:a16="http://schemas.microsoft.com/office/drawing/2014/main" id="{1110E029-C165-114E-BDC3-72FDE5C0ED54}"/>
                </a:ext>
              </a:extLst>
            </p:cNvPr>
            <p:cNvSpPr/>
            <p:nvPr/>
          </p:nvSpPr>
          <p:spPr bwMode="auto">
            <a:xfrm>
              <a:off x="5786214" y="18027418"/>
              <a:ext cx="1149788" cy="347472"/>
            </a:xfrm>
            <a:prstGeom prst="roundRect">
              <a:avLst/>
            </a:prstGeom>
            <a:solidFill>
              <a:schemeClr val="bg1"/>
            </a:solidFill>
            <a:ln w="41275" cap="flat" cmpd="thickThin" algn="ctr">
              <a:solidFill>
                <a:srgbClr val="800000"/>
              </a:solidFill>
              <a:prstDash val="solid"/>
              <a:round/>
              <a:headEnd type="none" w="med" len="med"/>
              <a:tailEnd type="triangle" w="med" len="med"/>
            </a:ln>
            <a:effectLst/>
          </p:spPr>
          <p:txBody>
            <a:bodyPr vert="horz" wrap="square" lIns="29308" tIns="14654" rIns="29308" bIns="14654" numCol="1" rtlCol="0" anchor="ctr" anchorCtr="0" compatLnSpc="1">
              <a:prstTxWarp prst="textNoShape">
                <a:avLst/>
              </a:prstTxWarp>
            </a:bodyPr>
            <a:lstStyle/>
            <a:p>
              <a:pPr algn="ctr" defTabSz="1206006"/>
              <a:r>
                <a:rPr lang="en-US" sz="2000" dirty="0">
                  <a:latin typeface="Verdana" charset="0"/>
                </a:rPr>
                <a:t>genre</a:t>
              </a:r>
            </a:p>
          </p:txBody>
        </p:sp>
        <p:sp>
          <p:nvSpPr>
            <p:cNvPr id="21" name="Rounded Rectangle 20">
              <a:extLst>
                <a:ext uri="{FF2B5EF4-FFF2-40B4-BE49-F238E27FC236}">
                  <a16:creationId xmlns="" xmlns:a16="http://schemas.microsoft.com/office/drawing/2014/main" id="{8F67F448-8B28-1847-B47B-32C574EB9A7A}"/>
                </a:ext>
              </a:extLst>
            </p:cNvPr>
            <p:cNvSpPr/>
            <p:nvPr/>
          </p:nvSpPr>
          <p:spPr bwMode="auto">
            <a:xfrm>
              <a:off x="5786214" y="18484618"/>
              <a:ext cx="1160777" cy="347472"/>
            </a:xfrm>
            <a:prstGeom prst="roundRect">
              <a:avLst/>
            </a:prstGeom>
            <a:solidFill>
              <a:schemeClr val="bg1"/>
            </a:solidFill>
            <a:ln w="41275" cap="flat" cmpd="thickThin" algn="ctr">
              <a:solidFill>
                <a:srgbClr val="800000"/>
              </a:solidFill>
              <a:prstDash val="solid"/>
              <a:round/>
              <a:headEnd type="none" w="med" len="med"/>
              <a:tailEnd type="triangle" w="med" len="med"/>
            </a:ln>
            <a:effectLst/>
          </p:spPr>
          <p:txBody>
            <a:bodyPr vert="horz" wrap="square" lIns="29308" tIns="14654" rIns="29308" bIns="14654" numCol="1" rtlCol="0" anchor="ctr" anchorCtr="0" compatLnSpc="1">
              <a:prstTxWarp prst="textNoShape">
                <a:avLst/>
              </a:prstTxWarp>
            </a:bodyPr>
            <a:lstStyle/>
            <a:p>
              <a:pPr algn="ctr" defTabSz="1206006"/>
              <a:r>
                <a:rPr lang="en-US" sz="2000" dirty="0">
                  <a:latin typeface="Verdana" charset="0"/>
                </a:rPr>
                <a:t>language</a:t>
              </a:r>
            </a:p>
          </p:txBody>
        </p:sp>
        <p:cxnSp>
          <p:nvCxnSpPr>
            <p:cNvPr id="22" name="Straight Arrow Connector 21">
              <a:extLst>
                <a:ext uri="{FF2B5EF4-FFF2-40B4-BE49-F238E27FC236}">
                  <a16:creationId xmlns="" xmlns:a16="http://schemas.microsoft.com/office/drawing/2014/main" id="{8507F4A0-569D-BA48-8371-BAD6890A2790}"/>
                </a:ext>
              </a:extLst>
            </p:cNvPr>
            <p:cNvCxnSpPr>
              <a:endCxn id="20" idx="1"/>
            </p:cNvCxnSpPr>
            <p:nvPr/>
          </p:nvCxnSpPr>
          <p:spPr bwMode="auto">
            <a:xfrm flipV="1">
              <a:off x="5436661" y="18201154"/>
              <a:ext cx="349553" cy="247236"/>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a:ln>
            <a:effectLst/>
          </p:spPr>
        </p:cxnSp>
        <p:cxnSp>
          <p:nvCxnSpPr>
            <p:cNvPr id="23" name="Straight Arrow Connector 22">
              <a:extLst>
                <a:ext uri="{FF2B5EF4-FFF2-40B4-BE49-F238E27FC236}">
                  <a16:creationId xmlns="" xmlns:a16="http://schemas.microsoft.com/office/drawing/2014/main" id="{1DB009DB-0BD4-274B-BD2C-10F7EF0073BB}"/>
                </a:ext>
              </a:extLst>
            </p:cNvPr>
            <p:cNvCxnSpPr>
              <a:endCxn id="21" idx="1"/>
            </p:cNvCxnSpPr>
            <p:nvPr/>
          </p:nvCxnSpPr>
          <p:spPr bwMode="auto">
            <a:xfrm>
              <a:off x="5436661" y="18448389"/>
              <a:ext cx="349553" cy="209965"/>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a:ln>
            <a:effectLst/>
          </p:spPr>
        </p:cxnSp>
        <p:sp>
          <p:nvSpPr>
            <p:cNvPr id="24" name="Process 23">
              <a:extLst>
                <a:ext uri="{FF2B5EF4-FFF2-40B4-BE49-F238E27FC236}">
                  <a16:creationId xmlns="" xmlns:a16="http://schemas.microsoft.com/office/drawing/2014/main" id="{A0AC6FBF-9531-9646-9340-3C351EA0B9F1}"/>
                </a:ext>
              </a:extLst>
            </p:cNvPr>
            <p:cNvSpPr/>
            <p:nvPr/>
          </p:nvSpPr>
          <p:spPr bwMode="auto">
            <a:xfrm>
              <a:off x="3640901" y="18316012"/>
              <a:ext cx="778699" cy="263116"/>
            </a:xfrm>
            <a:prstGeom prst="flowChartProcess">
              <a:avLst/>
            </a:prstGeom>
            <a:solidFill>
              <a:schemeClr val="bg1"/>
            </a:solidFill>
            <a:ln w="9525" cap="flat" cmpd="sng" algn="ctr">
              <a:solidFill>
                <a:srgbClr val="800000"/>
              </a:solidFill>
              <a:prstDash val="solid"/>
              <a:round/>
              <a:headEnd type="none" w="med" len="med"/>
              <a:tailEnd type="triangle" w="med" len="med"/>
            </a:ln>
            <a:effectLst/>
          </p:spPr>
          <p:txBody>
            <a:bodyPr vert="horz" wrap="square" lIns="0" tIns="14654" rIns="0" bIns="14654" numCol="1" rtlCol="0" anchor="ctr" anchorCtr="0" compatLnSpc="1">
              <a:prstTxWarp prst="textNoShape">
                <a:avLst/>
              </a:prstTxWarp>
            </a:bodyPr>
            <a:lstStyle/>
            <a:p>
              <a:pPr algn="ctr" defTabSz="1206006"/>
              <a:r>
                <a:rPr lang="en-US" sz="2000" dirty="0">
                  <a:latin typeface="Verdana" charset="0"/>
                </a:rPr>
                <a:t>person</a:t>
              </a:r>
            </a:p>
          </p:txBody>
        </p:sp>
        <p:cxnSp>
          <p:nvCxnSpPr>
            <p:cNvPr id="25" name="Straight Arrow Connector 24">
              <a:extLst>
                <a:ext uri="{FF2B5EF4-FFF2-40B4-BE49-F238E27FC236}">
                  <a16:creationId xmlns="" xmlns:a16="http://schemas.microsoft.com/office/drawing/2014/main" id="{ABBBC3BA-9439-2141-8AE1-68E86C982019}"/>
                </a:ext>
              </a:extLst>
            </p:cNvPr>
            <p:cNvCxnSpPr/>
            <p:nvPr/>
          </p:nvCxnSpPr>
          <p:spPr bwMode="auto">
            <a:xfrm>
              <a:off x="4419600" y="18447570"/>
              <a:ext cx="299814" cy="819"/>
            </a:xfrm>
            <a:prstGeom prst="straightConnector1">
              <a:avLst/>
            </a:prstGeom>
            <a:solidFill>
              <a:schemeClr val="accent1"/>
            </a:solidFill>
            <a:ln w="38100" cap="flat" cmpd="sng" algn="ctr">
              <a:solidFill>
                <a:schemeClr val="accent2">
                  <a:lumMod val="50000"/>
                </a:schemeClr>
              </a:solidFill>
              <a:prstDash val="solid"/>
              <a:round/>
              <a:headEnd type="none" w="med" len="med"/>
              <a:tailEnd type="triangle"/>
            </a:ln>
            <a:effectLst/>
          </p:spPr>
        </p:cxnSp>
        <p:sp>
          <p:nvSpPr>
            <p:cNvPr id="26" name="Rounded Rectangle 25">
              <a:extLst>
                <a:ext uri="{FF2B5EF4-FFF2-40B4-BE49-F238E27FC236}">
                  <a16:creationId xmlns="" xmlns:a16="http://schemas.microsoft.com/office/drawing/2014/main" id="{815F0ABA-27C2-A441-BFDB-3BE3E8D0F154}"/>
                </a:ext>
              </a:extLst>
            </p:cNvPr>
            <p:cNvSpPr/>
            <p:nvPr/>
          </p:nvSpPr>
          <p:spPr bwMode="auto">
            <a:xfrm>
              <a:off x="3580794" y="17909394"/>
              <a:ext cx="3488009" cy="1049937"/>
            </a:xfrm>
            <a:prstGeom prst="roundRect">
              <a:avLst/>
            </a:prstGeom>
            <a:noFill/>
            <a:ln w="9525" cap="rnd" cmpd="sng" algn="ctr">
              <a:noFill/>
              <a:prstDash val="solid"/>
              <a:round/>
              <a:headEnd type="none" w="med" len="med"/>
              <a:tailEnd type="triangle" w="med" len="med"/>
            </a:ln>
            <a:effectLst>
              <a:softEdge rad="0"/>
            </a:effectLst>
          </p:spPr>
          <p:txBody>
            <a:bodyPr vert="horz" wrap="none" lIns="0" tIns="0" rIns="0" bIns="0" numCol="1" rtlCol="0" anchor="ctr" anchorCtr="0" compatLnSpc="1">
              <a:prstTxWarp prst="textNoShape">
                <a:avLst/>
              </a:prstTxWarp>
            </a:bodyPr>
            <a:lstStyle/>
            <a:p>
              <a:pPr algn="ctr" defTabSz="641354"/>
              <a:endParaRPr lang="en-US" sz="2000" b="1" dirty="0"/>
            </a:p>
          </p:txBody>
        </p:sp>
      </p:grpSp>
      <p:grpSp>
        <p:nvGrpSpPr>
          <p:cNvPr id="53" name="Group 52"/>
          <p:cNvGrpSpPr/>
          <p:nvPr/>
        </p:nvGrpSpPr>
        <p:grpSpPr>
          <a:xfrm>
            <a:off x="1970889" y="3682013"/>
            <a:ext cx="1884895" cy="1579024"/>
            <a:chOff x="1970889" y="3682013"/>
            <a:chExt cx="1884895" cy="1579024"/>
          </a:xfrm>
        </p:grpSpPr>
        <p:sp>
          <p:nvSpPr>
            <p:cNvPr id="46" name="Rectangle 45"/>
            <p:cNvSpPr/>
            <p:nvPr/>
          </p:nvSpPr>
          <p:spPr>
            <a:xfrm>
              <a:off x="2029569" y="3682013"/>
              <a:ext cx="1801935" cy="157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 xmlns:a16="http://schemas.microsoft.com/office/drawing/2014/main" id="{B5CCCAEF-A29D-4B48-AC68-FA4D299B0BDD}"/>
                </a:ext>
              </a:extLst>
            </p:cNvPr>
            <p:cNvGrpSpPr/>
            <p:nvPr/>
          </p:nvGrpSpPr>
          <p:grpSpPr>
            <a:xfrm>
              <a:off x="1970889" y="4034705"/>
              <a:ext cx="1884895" cy="905093"/>
              <a:chOff x="4419599" y="19378120"/>
              <a:chExt cx="1366616" cy="444333"/>
            </a:xfrm>
            <a:solidFill>
              <a:schemeClr val="bg1"/>
            </a:solidFill>
          </p:grpSpPr>
          <p:cxnSp>
            <p:nvCxnSpPr>
              <p:cNvPr id="17" name="Straight Arrow Connector 16">
                <a:extLst>
                  <a:ext uri="{FF2B5EF4-FFF2-40B4-BE49-F238E27FC236}">
                    <a16:creationId xmlns="" xmlns:a16="http://schemas.microsoft.com/office/drawing/2014/main" id="{F01FBED4-D440-C244-A2B7-121DAAD1E120}"/>
                  </a:ext>
                </a:extLst>
              </p:cNvPr>
              <p:cNvCxnSpPr>
                <a:stCxn id="24" idx="3"/>
                <a:endCxn id="20" idx="1"/>
              </p:cNvCxnSpPr>
              <p:nvPr/>
            </p:nvCxnSpPr>
            <p:spPr bwMode="auto">
              <a:xfrm flipV="1">
                <a:off x="4419599" y="19378120"/>
                <a:ext cx="1366615" cy="239486"/>
              </a:xfrm>
              <a:prstGeom prst="straightConnector1">
                <a:avLst/>
              </a:prstGeom>
              <a:grpFill/>
              <a:ln w="63500" cap="flat" cmpd="tri" algn="ctr">
                <a:solidFill>
                  <a:schemeClr val="accent2">
                    <a:lumMod val="50000"/>
                  </a:schemeClr>
                </a:solidFill>
                <a:prstDash val="sysDash"/>
                <a:round/>
                <a:headEnd type="none" w="med" len="med"/>
                <a:tailEnd type="triangle"/>
              </a:ln>
              <a:effectLst/>
            </p:spPr>
          </p:cxnSp>
          <p:cxnSp>
            <p:nvCxnSpPr>
              <p:cNvPr id="18" name="Straight Arrow Connector 17">
                <a:extLst>
                  <a:ext uri="{FF2B5EF4-FFF2-40B4-BE49-F238E27FC236}">
                    <a16:creationId xmlns="" xmlns:a16="http://schemas.microsoft.com/office/drawing/2014/main" id="{F93BAF86-F1AD-5940-AC6C-CDB8FF2CAF1B}"/>
                  </a:ext>
                </a:extLst>
              </p:cNvPr>
              <p:cNvCxnSpPr>
                <a:stCxn id="24" idx="3"/>
                <a:endCxn id="21" idx="1"/>
              </p:cNvCxnSpPr>
              <p:nvPr/>
            </p:nvCxnSpPr>
            <p:spPr bwMode="auto">
              <a:xfrm>
                <a:off x="4419600" y="19617597"/>
                <a:ext cx="1366615" cy="204856"/>
              </a:xfrm>
              <a:prstGeom prst="straightConnector1">
                <a:avLst/>
              </a:prstGeom>
              <a:grpFill/>
              <a:ln w="63500" cap="flat" cmpd="tri" algn="ctr">
                <a:solidFill>
                  <a:schemeClr val="accent2">
                    <a:lumMod val="50000"/>
                  </a:schemeClr>
                </a:solidFill>
                <a:prstDash val="sysDash"/>
                <a:round/>
                <a:headEnd type="none" w="med" len="med"/>
                <a:tailEnd type="triangle"/>
              </a:ln>
              <a:effectLst/>
            </p:spPr>
          </p:cxnSp>
        </p:grpSp>
      </p:grpSp>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931" y="3206026"/>
            <a:ext cx="2057671" cy="2530997"/>
          </a:xfrm>
          <a:prstGeom prst="rect">
            <a:avLst/>
          </a:prstGeom>
        </p:spPr>
      </p:pic>
      <p:sp>
        <p:nvSpPr>
          <p:cNvPr id="54" name="Oval Callout 53"/>
          <p:cNvSpPr/>
          <p:nvPr/>
        </p:nvSpPr>
        <p:spPr>
          <a:xfrm>
            <a:off x="9326879" y="2055977"/>
            <a:ext cx="2355937" cy="1269975"/>
          </a:xfrm>
          <a:prstGeom prst="wedgeEllipseCallout">
            <a:avLst>
              <a:gd name="adj1" fmla="val -79999"/>
              <a:gd name="adj2" fmla="val 99983"/>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40 Comedy movies</a:t>
            </a:r>
          </a:p>
        </p:txBody>
      </p:sp>
      <p:sp>
        <p:nvSpPr>
          <p:cNvPr id="55" name="Oval Callout 54"/>
          <p:cNvSpPr/>
          <p:nvPr/>
        </p:nvSpPr>
        <p:spPr>
          <a:xfrm>
            <a:off x="9370893" y="3593585"/>
            <a:ext cx="2267907" cy="1269975"/>
          </a:xfrm>
          <a:prstGeom prst="wedgeEllipseCallout">
            <a:avLst>
              <a:gd name="adj1" fmla="val -81059"/>
              <a:gd name="adj2" fmla="val 17181"/>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10 Drama movies</a:t>
            </a:r>
          </a:p>
        </p:txBody>
      </p:sp>
      <p:sp>
        <p:nvSpPr>
          <p:cNvPr id="56" name="Oval Callout 55"/>
          <p:cNvSpPr/>
          <p:nvPr/>
        </p:nvSpPr>
        <p:spPr>
          <a:xfrm>
            <a:off x="9493783" y="5063515"/>
            <a:ext cx="2096466" cy="1269975"/>
          </a:xfrm>
          <a:prstGeom prst="wedgeEllipseCallout">
            <a:avLst>
              <a:gd name="adj1" fmla="val -91633"/>
              <a:gd name="adj2" fmla="val -62021"/>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67 English movies</a:t>
            </a:r>
          </a:p>
        </p:txBody>
      </p:sp>
      <p:grpSp>
        <p:nvGrpSpPr>
          <p:cNvPr id="61" name="Group 60"/>
          <p:cNvGrpSpPr/>
          <p:nvPr/>
        </p:nvGrpSpPr>
        <p:grpSpPr>
          <a:xfrm>
            <a:off x="8112934" y="-164"/>
            <a:ext cx="4090852" cy="821950"/>
            <a:chOff x="577841" y="2430580"/>
            <a:chExt cx="10915380" cy="1996840"/>
          </a:xfrm>
        </p:grpSpPr>
        <p:sp>
          <p:nvSpPr>
            <p:cNvPr id="62" name="Rounded Rectangle 61"/>
            <p:cNvSpPr/>
            <p:nvPr/>
          </p:nvSpPr>
          <p:spPr>
            <a:xfrm>
              <a:off x="577841" y="2430580"/>
              <a:ext cx="2654177" cy="1996840"/>
            </a:xfrm>
            <a:prstGeom prst="roundRect">
              <a:avLst>
                <a:gd name="adj" fmla="val 10000"/>
              </a:avLst>
            </a:prstGeom>
            <a:solidFill>
              <a:srgbClr val="FF000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500" dirty="0"/>
                <a:t>Modeling Semantic Context</a:t>
              </a:r>
            </a:p>
          </p:txBody>
        </p:sp>
        <p:sp>
          <p:nvSpPr>
            <p:cNvPr id="63" name="Rounded Rectangle 62"/>
            <p:cNvSpPr/>
            <p:nvPr/>
          </p:nvSpPr>
          <p:spPr>
            <a:xfrm>
              <a:off x="3354813" y="2430580"/>
              <a:ext cx="2654177" cy="1996840"/>
            </a:xfrm>
            <a:prstGeom prst="roundRect">
              <a:avLst>
                <a:gd name="adj" fmla="val 10000"/>
              </a:avLst>
            </a:prstGeom>
            <a:solidFill>
              <a:srgbClr val="0070C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Query Intent Discovery</a:t>
              </a:r>
            </a:p>
          </p:txBody>
        </p:sp>
        <p:sp>
          <p:nvSpPr>
            <p:cNvPr id="64" name="Rounded Rectangle 63"/>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65" name="Rounded Rectangle 64"/>
            <p:cNvSpPr/>
            <p:nvPr/>
          </p:nvSpPr>
          <p:spPr>
            <a:xfrm>
              <a:off x="8839044" y="2430580"/>
              <a:ext cx="2654177" cy="1996840"/>
            </a:xfrm>
            <a:prstGeom prst="roundRect">
              <a:avLst>
                <a:gd name="adj" fmla="val 10000"/>
              </a:avLst>
            </a:prstGeom>
            <a:solidFill>
              <a:srgbClr val="7030A0">
                <a:alpha val="17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Evaluation</a:t>
              </a:r>
            </a:p>
          </p:txBody>
        </p:sp>
      </p:grpSp>
    </p:spTree>
    <p:extLst>
      <p:ext uri="{BB962C8B-B14F-4D97-AF65-F5344CB8AC3E}">
        <p14:creationId xmlns:p14="http://schemas.microsoft.com/office/powerpoint/2010/main" val="14505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Filters</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15</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171" y="1870075"/>
            <a:ext cx="5083629" cy="3399757"/>
          </a:xfrm>
          <a:prstGeom prst="rect">
            <a:avLst/>
          </a:prstGeom>
        </p:spPr>
      </p:pic>
      <p:sp>
        <p:nvSpPr>
          <p:cNvPr id="8" name="Rectangular Callout 7"/>
          <p:cNvSpPr/>
          <p:nvPr/>
        </p:nvSpPr>
        <p:spPr>
          <a:xfrm>
            <a:off x="518160" y="2777206"/>
            <a:ext cx="4426655" cy="2744711"/>
          </a:xfrm>
          <a:prstGeom prst="wedgeRectCallout">
            <a:avLst>
              <a:gd name="adj1" fmla="val 119341"/>
              <a:gd name="adj2" fmla="val -31862"/>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lIns="365760" rIns="182880" rtlCol="0" anchor="ctr"/>
          <a:lstStyle/>
          <a:p>
            <a:r>
              <a:rPr lang="en-US" sz="2800" dirty="0">
                <a:solidFill>
                  <a:schemeClr val="tx1"/>
                </a:solidFill>
              </a:rPr>
              <a:t>SELECT </a:t>
            </a:r>
          </a:p>
          <a:p>
            <a:r>
              <a:rPr lang="en-US" sz="2800" dirty="0">
                <a:solidFill>
                  <a:schemeClr val="tx1"/>
                </a:solidFill>
              </a:rPr>
              <a:t>	person</a:t>
            </a:r>
          </a:p>
          <a:p>
            <a:r>
              <a:rPr lang="en-US" sz="2800" dirty="0">
                <a:solidFill>
                  <a:schemeClr val="tx1"/>
                </a:solidFill>
              </a:rPr>
              <a:t>FROM </a:t>
            </a:r>
          </a:p>
          <a:p>
            <a:r>
              <a:rPr lang="en-US" sz="2800" dirty="0">
                <a:solidFill>
                  <a:schemeClr val="tx1"/>
                </a:solidFill>
              </a:rPr>
              <a:t>	people </a:t>
            </a:r>
          </a:p>
          <a:p>
            <a:r>
              <a:rPr lang="en-US" sz="2800" dirty="0">
                <a:solidFill>
                  <a:schemeClr val="tx1"/>
                </a:solidFill>
              </a:rPr>
              <a:t>WHERE </a:t>
            </a:r>
          </a:p>
          <a:p>
            <a:r>
              <a:rPr lang="en-US" sz="2800" dirty="0">
                <a:solidFill>
                  <a:schemeClr val="tx1"/>
                </a:solidFill>
              </a:rPr>
              <a:t>	color = </a:t>
            </a:r>
            <a:r>
              <a:rPr lang="en-US" sz="2800" dirty="0">
                <a:solidFill>
                  <a:srgbClr val="F26623"/>
                </a:solidFill>
              </a:rPr>
              <a:t>orange</a:t>
            </a:r>
          </a:p>
        </p:txBody>
      </p:sp>
      <p:sp>
        <p:nvSpPr>
          <p:cNvPr id="3" name="Rounded Rectangle 2"/>
          <p:cNvSpPr/>
          <p:nvPr/>
        </p:nvSpPr>
        <p:spPr>
          <a:xfrm>
            <a:off x="838199" y="1690685"/>
            <a:ext cx="4744129"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charset="0"/>
              <a:buChar char="•"/>
            </a:pPr>
            <a:r>
              <a:rPr lang="en-US" sz="3000" dirty="0">
                <a:solidFill>
                  <a:schemeClr val="tx1"/>
                </a:solidFill>
              </a:rPr>
              <a:t>Encode semantic context.</a:t>
            </a:r>
          </a:p>
        </p:txBody>
      </p:sp>
      <p:grpSp>
        <p:nvGrpSpPr>
          <p:cNvPr id="25" name="Group 24"/>
          <p:cNvGrpSpPr/>
          <p:nvPr/>
        </p:nvGrpSpPr>
        <p:grpSpPr>
          <a:xfrm>
            <a:off x="8112934" y="-164"/>
            <a:ext cx="4090852" cy="821950"/>
            <a:chOff x="577841" y="2430580"/>
            <a:chExt cx="10915380" cy="1996840"/>
          </a:xfrm>
        </p:grpSpPr>
        <p:sp>
          <p:nvSpPr>
            <p:cNvPr id="26" name="Rounded Rectangle 25"/>
            <p:cNvSpPr/>
            <p:nvPr/>
          </p:nvSpPr>
          <p:spPr>
            <a:xfrm>
              <a:off x="577841" y="2430580"/>
              <a:ext cx="2654177" cy="1996840"/>
            </a:xfrm>
            <a:prstGeom prst="roundRect">
              <a:avLst>
                <a:gd name="adj" fmla="val 10000"/>
              </a:avLst>
            </a:prstGeom>
            <a:solidFill>
              <a:srgbClr val="FF000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500" dirty="0"/>
                <a:t>Modeling Semantic Context</a:t>
              </a:r>
            </a:p>
          </p:txBody>
        </p:sp>
        <p:sp>
          <p:nvSpPr>
            <p:cNvPr id="27" name="Rounded Rectangle 26"/>
            <p:cNvSpPr/>
            <p:nvPr/>
          </p:nvSpPr>
          <p:spPr>
            <a:xfrm>
              <a:off x="3354813" y="2430580"/>
              <a:ext cx="2654177" cy="1996840"/>
            </a:xfrm>
            <a:prstGeom prst="roundRect">
              <a:avLst>
                <a:gd name="adj" fmla="val 10000"/>
              </a:avLst>
            </a:prstGeom>
            <a:solidFill>
              <a:srgbClr val="0070C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Query Intent Discovery</a:t>
              </a:r>
            </a:p>
          </p:txBody>
        </p:sp>
        <p:sp>
          <p:nvSpPr>
            <p:cNvPr id="28" name="Rounded Rectangle 27"/>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29" name="Rounded Rectangle 28"/>
            <p:cNvSpPr/>
            <p:nvPr/>
          </p:nvSpPr>
          <p:spPr>
            <a:xfrm>
              <a:off x="8839044" y="2430580"/>
              <a:ext cx="2654177" cy="1996840"/>
            </a:xfrm>
            <a:prstGeom prst="roundRect">
              <a:avLst>
                <a:gd name="adj" fmla="val 10000"/>
              </a:avLst>
            </a:prstGeom>
            <a:solidFill>
              <a:srgbClr val="7030A0">
                <a:alpha val="17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Evaluation</a:t>
              </a:r>
            </a:p>
          </p:txBody>
        </p:sp>
      </p:grpSp>
    </p:spTree>
    <p:custDataLst>
      <p:tags r:id="rId1"/>
    </p:custDataLst>
    <p:extLst>
      <p:ext uri="{BB962C8B-B14F-4D97-AF65-F5344CB8AC3E}">
        <p14:creationId xmlns:p14="http://schemas.microsoft.com/office/powerpoint/2010/main" val="1551619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Intended or co-incidental?</a:t>
            </a:r>
          </a:p>
        </p:txBody>
      </p:sp>
      <p:sp>
        <p:nvSpPr>
          <p:cNvPr id="6" name="Rounded Rectangle 5"/>
          <p:cNvSpPr/>
          <p:nvPr/>
        </p:nvSpPr>
        <p:spPr bwMode="auto">
          <a:xfrm>
            <a:off x="5676278" y="1919923"/>
            <a:ext cx="5205082" cy="3444713"/>
          </a:xfrm>
          <a:prstGeom prst="roundRect">
            <a:avLst/>
          </a:prstGeom>
          <a:noFill/>
          <a:ln w="9525" cap="flat" cmpd="sng" algn="ctr">
            <a:noFill/>
            <a:prstDash val="solid"/>
            <a:round/>
            <a:headEnd type="none" w="med" len="med"/>
            <a:tailEnd type="triangle" w="med" len="med"/>
          </a:ln>
          <a:effectLst>
            <a:softEdge rad="0"/>
          </a:effectLst>
        </p:spPr>
        <p:txBody>
          <a:bodyPr vert="horz" wrap="square" lIns="0" tIns="0" rIns="0" bIns="0" numCol="1" rtlCol="0" anchor="t" anchorCtr="0" compatLnSpc="1">
            <a:prstTxWarp prst="textNoShape">
              <a:avLst/>
            </a:prstTxWarp>
          </a:bodyPr>
          <a:lstStyle/>
          <a:p>
            <a:pPr marL="342900" indent="-342900" defTabSz="641354">
              <a:buFont typeface="Arial" charset="0"/>
              <a:buChar char="•"/>
            </a:pPr>
            <a:r>
              <a:rPr lang="en-US" sz="2400" dirty="0">
                <a:ea typeface="Verdana" panose="020B0604030504040204" pitchFamily="34" charset="0"/>
                <a:cs typeface="Verdana" panose="020B0604030504040204" pitchFamily="34" charset="0"/>
              </a:rPr>
              <a:t>Male</a:t>
            </a:r>
          </a:p>
          <a:p>
            <a:pPr marL="342900" indent="-342900" defTabSz="641354">
              <a:buFont typeface="Arial" charset="0"/>
              <a:buChar char="•"/>
            </a:pPr>
            <a:r>
              <a:rPr lang="en-US" sz="2400" dirty="0">
                <a:ea typeface="Verdana" panose="020B0604030504040204" pitchFamily="34" charset="0"/>
                <a:cs typeface="Verdana" panose="020B0604030504040204" pitchFamily="34" charset="0"/>
              </a:rPr>
              <a:t>Born in North America</a:t>
            </a:r>
          </a:p>
          <a:p>
            <a:pPr marL="342900" indent="-342900" defTabSz="641354">
              <a:buFont typeface="Arial" charset="0"/>
              <a:buChar char="•"/>
            </a:pPr>
            <a:r>
              <a:rPr lang="en-US" sz="2400" dirty="0">
                <a:ea typeface="Verdana" panose="020B0604030504040204" pitchFamily="34" charset="0"/>
                <a:cs typeface="Verdana" panose="020B0604030504040204" pitchFamily="34" charset="0"/>
              </a:rPr>
              <a:t>Appeared in 80+ Hollywood movies</a:t>
            </a:r>
          </a:p>
          <a:p>
            <a:pPr marL="342900" indent="-342900" defTabSz="641354">
              <a:buFont typeface="Arial" charset="0"/>
              <a:buChar char="•"/>
            </a:pPr>
            <a:r>
              <a:rPr lang="en-US" sz="2400" dirty="0">
                <a:solidFill>
                  <a:srgbClr val="C00000"/>
                </a:solidFill>
                <a:ea typeface="Verdana" panose="020B0604030504040204" pitchFamily="34" charset="0"/>
                <a:cs typeface="Verdana" panose="020B0604030504040204" pitchFamily="34" charset="0"/>
              </a:rPr>
              <a:t>Appeared in 40+ comedy movies</a:t>
            </a:r>
          </a:p>
          <a:p>
            <a:pPr marL="342900" indent="-342900" defTabSz="641354">
              <a:buFont typeface="Arial" charset="0"/>
              <a:buChar char="•"/>
            </a:pPr>
            <a:r>
              <a:rPr lang="en-US" sz="2400" dirty="0">
                <a:ea typeface="Verdana" panose="020B0604030504040204" pitchFamily="34" charset="0"/>
                <a:cs typeface="Verdana" panose="020B0604030504040204" pitchFamily="34" charset="0"/>
              </a:rPr>
              <a:t>Appeared in 20+ drama movies</a:t>
            </a:r>
          </a:p>
          <a:p>
            <a:pPr marL="342900" indent="-342900" defTabSz="641354">
              <a:buFont typeface="Arial" charset="0"/>
              <a:buChar char="•"/>
            </a:pPr>
            <a:r>
              <a:rPr lang="en-US" sz="2400" dirty="0">
                <a:ea typeface="Verdana" panose="020B0604030504040204" pitchFamily="34" charset="0"/>
                <a:cs typeface="Verdana" panose="020B0604030504040204" pitchFamily="34" charset="0"/>
              </a:rPr>
              <a:t>Height above 5 feet</a:t>
            </a:r>
          </a:p>
          <a:p>
            <a:pPr marL="342900" indent="-342900" defTabSz="641354">
              <a:buFont typeface="Arial" charset="0"/>
              <a:buChar char="•"/>
            </a:pPr>
            <a:r>
              <a:rPr lang="en-US" sz="2400" dirty="0">
                <a:ea typeface="Verdana" panose="020B0604030504040204" pitchFamily="34" charset="0"/>
                <a:cs typeface="Verdana" panose="020B0604030504040204" pitchFamily="34" charset="0"/>
              </a:rPr>
              <a:t>Born after 1940</a:t>
            </a:r>
          </a:p>
          <a:p>
            <a:pPr marL="342900" indent="-342900" defTabSz="641354">
              <a:buFont typeface="Arial" charset="0"/>
              <a:buChar char="•"/>
            </a:pPr>
            <a:r>
              <a:rPr lang="mr-IN" sz="2400" dirty="0">
                <a:ea typeface="Verdana" panose="020B0604030504040204" pitchFamily="34" charset="0"/>
                <a:cs typeface="Verdana" panose="020B0604030504040204" pitchFamily="34" charset="0"/>
              </a:rPr>
              <a:t>…</a:t>
            </a:r>
            <a:endParaRPr lang="en-US" sz="2400" dirty="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1"/>
          </p:nvPr>
        </p:nvSpPr>
        <p:spPr/>
        <p:txBody>
          <a:bodyPr/>
          <a:lstStyle/>
          <a:p>
            <a:r>
              <a:rPr lang="en-US"/>
              <a:t>Example-Driven Query Intent Discovery</a:t>
            </a:r>
          </a:p>
        </p:txBody>
      </p:sp>
      <p:sp>
        <p:nvSpPr>
          <p:cNvPr id="12" name="Slide Number Placeholder 11"/>
          <p:cNvSpPr>
            <a:spLocks noGrp="1"/>
          </p:cNvSpPr>
          <p:nvPr>
            <p:ph type="sldNum" sz="quarter" idx="12"/>
          </p:nvPr>
        </p:nvSpPr>
        <p:spPr/>
        <p:txBody>
          <a:bodyPr/>
          <a:lstStyle/>
          <a:p>
            <a:fld id="{34D36792-E2A9-6A41-A564-0C91229C87C6}" type="slidenum">
              <a:rPr lang="en-US" smtClean="0"/>
              <a:t>16</a:t>
            </a:fld>
            <a:endParaRPr lang="en-US"/>
          </a:p>
        </p:txBody>
      </p:sp>
      <p:grpSp>
        <p:nvGrpSpPr>
          <p:cNvPr id="25" name="Group 24"/>
          <p:cNvGrpSpPr/>
          <p:nvPr/>
        </p:nvGrpSpPr>
        <p:grpSpPr>
          <a:xfrm>
            <a:off x="838200" y="2560320"/>
            <a:ext cx="3893820" cy="1965960"/>
            <a:chOff x="557158" y="2925118"/>
            <a:chExt cx="3464816" cy="1632036"/>
          </a:xfrm>
        </p:grpSpPr>
        <p:grpSp>
          <p:nvGrpSpPr>
            <p:cNvPr id="26" name="Group 25"/>
            <p:cNvGrpSpPr/>
            <p:nvPr/>
          </p:nvGrpSpPr>
          <p:grpSpPr>
            <a:xfrm>
              <a:off x="557158" y="2925118"/>
              <a:ext cx="3464816" cy="1466752"/>
              <a:chOff x="605343" y="1979833"/>
              <a:chExt cx="6866550" cy="287020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43" y="1979833"/>
                <a:ext cx="2120900" cy="287020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893" y="2031570"/>
                <a:ext cx="2032000" cy="2806701"/>
              </a:xfrm>
              <a:prstGeom prst="rect">
                <a:avLst/>
              </a:prstGeom>
            </p:spPr>
          </p:pic>
        </p:gr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3656" y="2925118"/>
              <a:ext cx="1204330" cy="1632036"/>
            </a:xfrm>
            <a:prstGeom prst="rect">
              <a:avLst/>
            </a:prstGeom>
          </p:spPr>
        </p:pic>
      </p:grpSp>
      <p:grpSp>
        <p:nvGrpSpPr>
          <p:cNvPr id="30" name="Group 29"/>
          <p:cNvGrpSpPr/>
          <p:nvPr/>
        </p:nvGrpSpPr>
        <p:grpSpPr>
          <a:xfrm>
            <a:off x="8112935" y="-162"/>
            <a:ext cx="4090852" cy="821950"/>
            <a:chOff x="577841" y="2430580"/>
            <a:chExt cx="10915380" cy="1996840"/>
          </a:xfrm>
        </p:grpSpPr>
        <p:sp>
          <p:nvSpPr>
            <p:cNvPr id="31" name="Rounded Rectangle 30"/>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32" name="Rounded Rectangle 31"/>
            <p:cNvSpPr/>
            <p:nvPr/>
          </p:nvSpPr>
          <p:spPr>
            <a:xfrm>
              <a:off x="3354813" y="2430580"/>
              <a:ext cx="2654177" cy="1996840"/>
            </a:xfrm>
            <a:prstGeom prst="roundRect">
              <a:avLst>
                <a:gd name="adj" fmla="val 10000"/>
              </a:avLst>
            </a:prstGeom>
            <a:solidFill>
              <a:srgbClr val="0070C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500" dirty="0"/>
                <a:t>Query Intent Discovery</a:t>
              </a:r>
            </a:p>
          </p:txBody>
        </p:sp>
        <p:sp>
          <p:nvSpPr>
            <p:cNvPr id="33" name="Rounded Rectangle 32"/>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34" name="Rounded Rectangle 33"/>
            <p:cNvSpPr/>
            <p:nvPr/>
          </p:nvSpPr>
          <p:spPr>
            <a:xfrm>
              <a:off x="8839044" y="2430580"/>
              <a:ext cx="2654177" cy="1996840"/>
            </a:xfrm>
            <a:prstGeom prst="roundRect">
              <a:avLst>
                <a:gd name="adj" fmla="val 10000"/>
              </a:avLst>
            </a:prstGeom>
            <a:solidFill>
              <a:srgbClr val="7030A0">
                <a:alpha val="17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Evaluation</a:t>
              </a:r>
            </a:p>
          </p:txBody>
        </p:sp>
      </p:grpSp>
    </p:spTree>
    <p:extLst>
      <p:ext uri="{BB962C8B-B14F-4D97-AF65-F5344CB8AC3E}">
        <p14:creationId xmlns:p14="http://schemas.microsoft.com/office/powerpoint/2010/main" val="665628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01350" cy="1325563"/>
          </a:xfrm>
        </p:spPr>
        <p:txBody>
          <a:bodyPr/>
          <a:lstStyle/>
          <a:p>
            <a:r>
              <a:rPr lang="en-US" dirty="0"/>
              <a:t>Abduction</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17</a:t>
            </a:fld>
            <a:endParaRPr lang="en-US"/>
          </a:p>
        </p:txBody>
      </p:sp>
      <p:sp>
        <p:nvSpPr>
          <p:cNvPr id="3" name="Content Placeholder 2"/>
          <p:cNvSpPr>
            <a:spLocks noGrp="1"/>
          </p:cNvSpPr>
          <p:nvPr>
            <p:ph idx="1"/>
          </p:nvPr>
        </p:nvSpPr>
        <p:spPr/>
        <p:txBody>
          <a:bodyPr>
            <a:normAutofit/>
          </a:bodyPr>
          <a:lstStyle/>
          <a:p>
            <a:r>
              <a:rPr lang="en-US" sz="4000" dirty="0"/>
              <a:t>Most likely </a:t>
            </a:r>
            <a:r>
              <a:rPr lang="en-US" sz="4000" b="1" i="1" dirty="0"/>
              <a:t>explanation </a:t>
            </a:r>
            <a:r>
              <a:rPr lang="en-US" sz="4000" dirty="0"/>
              <a:t>of an </a:t>
            </a:r>
            <a:r>
              <a:rPr lang="en-US" sz="4000" b="1" i="1" dirty="0"/>
              <a:t>observation</a:t>
            </a:r>
            <a:r>
              <a:rPr lang="en-US" sz="4000" dirty="0"/>
              <a:t>.</a:t>
            </a:r>
          </a:p>
          <a:p>
            <a:r>
              <a:rPr lang="en-US" sz="4000" dirty="0"/>
              <a:t>Most likely </a:t>
            </a:r>
            <a:r>
              <a:rPr lang="en-US" sz="4000" b="1" i="1" dirty="0"/>
              <a:t>query </a:t>
            </a:r>
            <a:r>
              <a:rPr lang="en-US" sz="4000" dirty="0"/>
              <a:t>given the </a:t>
            </a:r>
            <a:r>
              <a:rPr lang="en-US" sz="4000" b="1" i="1" dirty="0"/>
              <a:t>examples.</a:t>
            </a:r>
            <a:endParaRPr lang="en-US" sz="4000" dirty="0"/>
          </a:p>
        </p:txBody>
      </p:sp>
      <p:sp>
        <p:nvSpPr>
          <p:cNvPr id="6" name="Rounded Rectangle 5"/>
          <p:cNvSpPr/>
          <p:nvPr/>
        </p:nvSpPr>
        <p:spPr>
          <a:xfrm>
            <a:off x="1142981" y="4049237"/>
            <a:ext cx="9906038" cy="13716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solidFill>
                  <a:schemeClr val="tx1"/>
                </a:solidFill>
              </a:rPr>
              <a:t>Maximum likelihood estimation is abduction!</a:t>
            </a:r>
          </a:p>
        </p:txBody>
      </p:sp>
      <p:grpSp>
        <p:nvGrpSpPr>
          <p:cNvPr id="22" name="Group 21"/>
          <p:cNvGrpSpPr/>
          <p:nvPr/>
        </p:nvGrpSpPr>
        <p:grpSpPr>
          <a:xfrm>
            <a:off x="8112935" y="-162"/>
            <a:ext cx="4090852" cy="821950"/>
            <a:chOff x="577841" y="2430580"/>
            <a:chExt cx="10915380" cy="1996840"/>
          </a:xfrm>
        </p:grpSpPr>
        <p:sp>
          <p:nvSpPr>
            <p:cNvPr id="23" name="Rounded Rectangle 22"/>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24" name="Rounded Rectangle 23"/>
            <p:cNvSpPr/>
            <p:nvPr/>
          </p:nvSpPr>
          <p:spPr>
            <a:xfrm>
              <a:off x="3354813" y="2430580"/>
              <a:ext cx="2654177" cy="1996840"/>
            </a:xfrm>
            <a:prstGeom prst="roundRect">
              <a:avLst>
                <a:gd name="adj" fmla="val 10000"/>
              </a:avLst>
            </a:prstGeom>
            <a:solidFill>
              <a:srgbClr val="0070C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500" dirty="0"/>
                <a:t>Query Intent Discovery</a:t>
              </a:r>
            </a:p>
          </p:txBody>
        </p:sp>
        <p:sp>
          <p:nvSpPr>
            <p:cNvPr id="25" name="Rounded Rectangle 24"/>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26" name="Rounded Rectangle 25"/>
            <p:cNvSpPr/>
            <p:nvPr/>
          </p:nvSpPr>
          <p:spPr>
            <a:xfrm>
              <a:off x="8839044" y="2430580"/>
              <a:ext cx="2654177" cy="1996840"/>
            </a:xfrm>
            <a:prstGeom prst="roundRect">
              <a:avLst>
                <a:gd name="adj" fmla="val 10000"/>
              </a:avLst>
            </a:prstGeom>
            <a:solidFill>
              <a:srgbClr val="7030A0">
                <a:alpha val="17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Evaluation</a:t>
              </a:r>
            </a:p>
          </p:txBody>
        </p:sp>
      </p:grpSp>
    </p:spTree>
    <p:custDataLst>
      <p:tags r:id="rId1"/>
    </p:custDataLst>
    <p:extLst>
      <p:ext uri="{BB962C8B-B14F-4D97-AF65-F5344CB8AC3E}">
        <p14:creationId xmlns:p14="http://schemas.microsoft.com/office/powerpoint/2010/main" val="11919182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definition</a:t>
            </a:r>
          </a:p>
        </p:txBody>
      </p:sp>
      <p:sp>
        <p:nvSpPr>
          <p:cNvPr id="3" name="Content Placeholder 2"/>
          <p:cNvSpPr>
            <a:spLocks noGrp="1"/>
          </p:cNvSpPr>
          <p:nvPr>
            <p:ph idx="1"/>
          </p:nvPr>
        </p:nvSpPr>
        <p:spPr>
          <a:xfrm>
            <a:off x="838200" y="1825625"/>
            <a:ext cx="10782300" cy="4351338"/>
          </a:xfrm>
        </p:spPr>
        <p:txBody>
          <a:bodyPr>
            <a:normAutofit/>
          </a:bodyPr>
          <a:lstStyle/>
          <a:p>
            <a:pPr marL="0" indent="0">
              <a:buNone/>
            </a:pPr>
            <a:r>
              <a:rPr lang="en-US" sz="3400" b="1" dirty="0"/>
              <a:t>Query intent discovery: </a:t>
            </a:r>
            <a:r>
              <a:rPr lang="en-US" sz="3400" dirty="0"/>
              <a:t>given a </a:t>
            </a:r>
            <a:r>
              <a:rPr lang="en-US" sz="3400" i="1" dirty="0"/>
              <a:t>Database</a:t>
            </a:r>
            <a:r>
              <a:rPr lang="en-US" sz="3400" dirty="0"/>
              <a:t> and </a:t>
            </a:r>
            <a:r>
              <a:rPr lang="en-US" sz="3400" i="1" dirty="0"/>
              <a:t>Example</a:t>
            </a:r>
            <a:r>
              <a:rPr lang="en-US" sz="3400" dirty="0"/>
              <a:t>, find </a:t>
            </a:r>
            <a:r>
              <a:rPr lang="en-US" sz="3400" i="1" dirty="0"/>
              <a:t>Query</a:t>
            </a:r>
            <a:r>
              <a:rPr lang="en-US" sz="3400" dirty="0"/>
              <a:t> such that:</a:t>
            </a:r>
          </a:p>
          <a:p>
            <a:endParaRPr lang="en-US" sz="3400" dirty="0"/>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18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3685663"/>
            <a:ext cx="8568212" cy="102102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4532330"/>
            <a:ext cx="10058400" cy="1013637"/>
          </a:xfrm>
          <a:prstGeom prst="rect">
            <a:avLst/>
          </a:prstGeom>
        </p:spPr>
      </p:pic>
      <p:grpSp>
        <p:nvGrpSpPr>
          <p:cNvPr id="14" name="Group 13"/>
          <p:cNvGrpSpPr/>
          <p:nvPr/>
        </p:nvGrpSpPr>
        <p:grpSpPr>
          <a:xfrm>
            <a:off x="8112935" y="-162"/>
            <a:ext cx="4090852" cy="821950"/>
            <a:chOff x="577841" y="2430580"/>
            <a:chExt cx="10915380" cy="1996840"/>
          </a:xfrm>
        </p:grpSpPr>
        <p:sp>
          <p:nvSpPr>
            <p:cNvPr id="15" name="Rounded Rectangle 14"/>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16" name="Rounded Rectangle 15"/>
            <p:cNvSpPr/>
            <p:nvPr/>
          </p:nvSpPr>
          <p:spPr>
            <a:xfrm>
              <a:off x="3354813" y="2430580"/>
              <a:ext cx="2654177" cy="1996840"/>
            </a:xfrm>
            <a:prstGeom prst="roundRect">
              <a:avLst>
                <a:gd name="adj" fmla="val 10000"/>
              </a:avLst>
            </a:prstGeom>
            <a:solidFill>
              <a:srgbClr val="0070C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500" dirty="0"/>
                <a:t>Query Intent Discovery</a:t>
              </a:r>
            </a:p>
          </p:txBody>
        </p:sp>
        <p:sp>
          <p:nvSpPr>
            <p:cNvPr id="17" name="Rounded Rectangle 16"/>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18" name="Rounded Rectangle 17"/>
            <p:cNvSpPr/>
            <p:nvPr/>
          </p:nvSpPr>
          <p:spPr>
            <a:xfrm>
              <a:off x="8839044" y="2430580"/>
              <a:ext cx="2654177" cy="1996840"/>
            </a:xfrm>
            <a:prstGeom prst="roundRect">
              <a:avLst>
                <a:gd name="adj" fmla="val 10000"/>
              </a:avLst>
            </a:prstGeom>
            <a:solidFill>
              <a:srgbClr val="7030A0">
                <a:alpha val="17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Evaluation</a:t>
              </a:r>
            </a:p>
          </p:txBody>
        </p:sp>
      </p:grpSp>
    </p:spTree>
    <p:extLst>
      <p:ext uri="{BB962C8B-B14F-4D97-AF65-F5344CB8AC3E}">
        <p14:creationId xmlns:p14="http://schemas.microsoft.com/office/powerpoint/2010/main" val="170331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32" y="3152369"/>
            <a:ext cx="10498667" cy="1193800"/>
          </a:xfrm>
          <a:prstGeom prst="rect">
            <a:avLst/>
          </a:prstGeom>
        </p:spPr>
      </p:pic>
      <p:sp>
        <p:nvSpPr>
          <p:cNvPr id="2" name="Title 1"/>
          <p:cNvSpPr>
            <a:spLocks noGrp="1"/>
          </p:cNvSpPr>
          <p:nvPr>
            <p:ph type="title"/>
          </p:nvPr>
        </p:nvSpPr>
        <p:spPr/>
        <p:txBody>
          <a:bodyPr/>
          <a:lstStyle/>
          <a:p>
            <a:r>
              <a:rPr lang="en-US" dirty="0"/>
              <a:t>Probabilistic abduction model</a:t>
            </a:r>
          </a:p>
        </p:txBody>
      </p:sp>
      <p:sp>
        <p:nvSpPr>
          <p:cNvPr id="3" name="Content Placeholder 2"/>
          <p:cNvSpPr>
            <a:spLocks noGrp="1"/>
          </p:cNvSpPr>
          <p:nvPr>
            <p:ph idx="1"/>
          </p:nvPr>
        </p:nvSpPr>
        <p:spPr/>
        <p:txBody>
          <a:bodyPr>
            <a:normAutofit/>
          </a:bodyPr>
          <a:lstStyle/>
          <a:p>
            <a:endParaRPr lang="en-US" sz="3200" b="0" i="1" dirty="0">
              <a:latin typeface="Cambria Math" charset="0"/>
            </a:endParaRPr>
          </a:p>
          <a:p>
            <a:endParaRPr lang="en-US" sz="3200" b="0" i="1" dirty="0">
              <a:latin typeface="Cambria Math" charset="0"/>
            </a:endParaRP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19</a:t>
            </a:fld>
            <a:endParaRPr lang="en-US"/>
          </a:p>
        </p:txBody>
      </p:sp>
      <p:sp>
        <p:nvSpPr>
          <p:cNvPr id="6" name="Rectangular Callout 5"/>
          <p:cNvSpPr/>
          <p:nvPr/>
        </p:nvSpPr>
        <p:spPr>
          <a:xfrm>
            <a:off x="5858933" y="5063067"/>
            <a:ext cx="5266267" cy="965480"/>
          </a:xfrm>
          <a:prstGeom prst="wedgeRectCallout">
            <a:avLst>
              <a:gd name="adj1" fmla="val 13745"/>
              <a:gd name="adj2" fmla="val -136078"/>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solidFill>
                  <a:schemeClr val="tx1"/>
                </a:solidFill>
              </a:rPr>
              <a:t>semantic context prior</a:t>
            </a:r>
          </a:p>
        </p:txBody>
      </p:sp>
      <p:sp>
        <p:nvSpPr>
          <p:cNvPr id="7" name="Rectangular Callout 6"/>
          <p:cNvSpPr/>
          <p:nvPr/>
        </p:nvSpPr>
        <p:spPr>
          <a:xfrm>
            <a:off x="1153423" y="5063067"/>
            <a:ext cx="3689509" cy="965479"/>
          </a:xfrm>
          <a:prstGeom prst="wedgeRectCallout">
            <a:avLst>
              <a:gd name="adj1" fmla="val -4189"/>
              <a:gd name="adj2" fmla="val -140715"/>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solidFill>
                  <a:schemeClr val="tx1"/>
                </a:solidFill>
              </a:rPr>
              <a:t>query posterior</a:t>
            </a:r>
          </a:p>
        </p:txBody>
      </p:sp>
      <p:sp>
        <p:nvSpPr>
          <p:cNvPr id="8" name="Rectangular Callout 7"/>
          <p:cNvSpPr/>
          <p:nvPr/>
        </p:nvSpPr>
        <p:spPr>
          <a:xfrm>
            <a:off x="1153424" y="1772714"/>
            <a:ext cx="5454410" cy="1024023"/>
          </a:xfrm>
          <a:prstGeom prst="wedgeRectCallout">
            <a:avLst>
              <a:gd name="adj1" fmla="val 64915"/>
              <a:gd name="adj2" fmla="val 91781"/>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solidFill>
                  <a:schemeClr val="tx1"/>
                </a:solidFill>
              </a:rPr>
              <a:t>semantic context posterior</a:t>
            </a:r>
          </a:p>
        </p:txBody>
      </p:sp>
      <p:sp>
        <p:nvSpPr>
          <p:cNvPr id="9" name="Rectangular Callout 8"/>
          <p:cNvSpPr/>
          <p:nvPr/>
        </p:nvSpPr>
        <p:spPr>
          <a:xfrm>
            <a:off x="7501467" y="1772714"/>
            <a:ext cx="3623733" cy="1024024"/>
          </a:xfrm>
          <a:prstGeom prst="wedgeRectCallout">
            <a:avLst>
              <a:gd name="adj1" fmla="val 27770"/>
              <a:gd name="adj2" fmla="val 98564"/>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solidFill>
                  <a:schemeClr val="tx1"/>
                </a:solidFill>
              </a:rPr>
              <a:t>query prior</a:t>
            </a:r>
          </a:p>
        </p:txBody>
      </p:sp>
      <p:grpSp>
        <p:nvGrpSpPr>
          <p:cNvPr id="21" name="Group 20"/>
          <p:cNvGrpSpPr/>
          <p:nvPr/>
        </p:nvGrpSpPr>
        <p:grpSpPr>
          <a:xfrm>
            <a:off x="8112935" y="-162"/>
            <a:ext cx="4090852" cy="821950"/>
            <a:chOff x="577841" y="2430580"/>
            <a:chExt cx="10915380" cy="1996840"/>
          </a:xfrm>
        </p:grpSpPr>
        <p:sp>
          <p:nvSpPr>
            <p:cNvPr id="22" name="Rounded Rectangle 21"/>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23" name="Rounded Rectangle 22"/>
            <p:cNvSpPr/>
            <p:nvPr/>
          </p:nvSpPr>
          <p:spPr>
            <a:xfrm>
              <a:off x="3354813" y="2430580"/>
              <a:ext cx="2654177" cy="1996840"/>
            </a:xfrm>
            <a:prstGeom prst="roundRect">
              <a:avLst>
                <a:gd name="adj" fmla="val 10000"/>
              </a:avLst>
            </a:prstGeom>
            <a:solidFill>
              <a:srgbClr val="0070C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500" dirty="0"/>
                <a:t>Query Intent Discovery</a:t>
              </a:r>
            </a:p>
          </p:txBody>
        </p:sp>
        <p:sp>
          <p:nvSpPr>
            <p:cNvPr id="24" name="Rounded Rectangle 23"/>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25" name="Rounded Rectangle 24"/>
            <p:cNvSpPr/>
            <p:nvPr/>
          </p:nvSpPr>
          <p:spPr>
            <a:xfrm>
              <a:off x="8839044" y="2430580"/>
              <a:ext cx="2654177" cy="1996840"/>
            </a:xfrm>
            <a:prstGeom prst="roundRect">
              <a:avLst>
                <a:gd name="adj" fmla="val 10000"/>
              </a:avLst>
            </a:prstGeom>
            <a:solidFill>
              <a:srgbClr val="7030A0">
                <a:alpha val="17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Evaluation</a:t>
              </a:r>
            </a:p>
          </p:txBody>
        </p:sp>
      </p:grpSp>
      <p:sp>
        <p:nvSpPr>
          <p:cNvPr id="15" name="U-Turn Arrow 14"/>
          <p:cNvSpPr/>
          <p:nvPr/>
        </p:nvSpPr>
        <p:spPr>
          <a:xfrm flipV="1">
            <a:off x="4038601" y="4068449"/>
            <a:ext cx="4816032" cy="555440"/>
          </a:xfrm>
          <a:prstGeom prst="utur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6382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databases accessible to non-experts?</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2</a:t>
            </a:fld>
            <a:endParaRPr lang="en-US"/>
          </a:p>
        </p:txBody>
      </p:sp>
      <p:grpSp>
        <p:nvGrpSpPr>
          <p:cNvPr id="27" name="Group 26"/>
          <p:cNvGrpSpPr/>
          <p:nvPr/>
        </p:nvGrpSpPr>
        <p:grpSpPr>
          <a:xfrm>
            <a:off x="838200" y="1695026"/>
            <a:ext cx="6283538" cy="4465296"/>
            <a:chOff x="838200" y="1695026"/>
            <a:chExt cx="6283538" cy="4269268"/>
          </a:xfrm>
        </p:grpSpPr>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2783" r="11035" b="4342"/>
            <a:stretch/>
          </p:blipFill>
          <p:spPr>
            <a:xfrm>
              <a:off x="838200" y="1695026"/>
              <a:ext cx="6283538" cy="4269268"/>
            </a:xfrm>
            <a:prstGeom prst="rect">
              <a:avLst/>
            </a:prstGeom>
          </p:spPr>
        </p:pic>
        <p:sp>
          <p:nvSpPr>
            <p:cNvPr id="26" name="Rectangle 25"/>
            <p:cNvSpPr/>
            <p:nvPr/>
          </p:nvSpPr>
          <p:spPr>
            <a:xfrm>
              <a:off x="5649370" y="4968534"/>
              <a:ext cx="1468343" cy="995760"/>
            </a:xfrm>
            <a:prstGeom prst="rect">
              <a:avLst/>
            </a:prstGeom>
            <a:solidFill>
              <a:srgbClr val="7FC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7495831" y="1690688"/>
            <a:ext cx="4138494" cy="2771999"/>
            <a:chOff x="7457595" y="1699983"/>
            <a:chExt cx="4138494" cy="2771999"/>
          </a:xfrm>
        </p:grpSpPr>
        <p:sp>
          <p:nvSpPr>
            <p:cNvPr id="12" name="Rounded Rectangle 11"/>
            <p:cNvSpPr/>
            <p:nvPr/>
          </p:nvSpPr>
          <p:spPr>
            <a:xfrm>
              <a:off x="7457595" y="1699983"/>
              <a:ext cx="4138494" cy="2771999"/>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p:cNvGrpSpPr/>
            <p:nvPr/>
          </p:nvGrpSpPr>
          <p:grpSpPr>
            <a:xfrm>
              <a:off x="7691508" y="1972542"/>
              <a:ext cx="3662292" cy="2344030"/>
              <a:chOff x="7691508" y="1972542"/>
              <a:chExt cx="3662292" cy="2344030"/>
            </a:xfrm>
          </p:grpSpPr>
          <p:grpSp>
            <p:nvGrpSpPr>
              <p:cNvPr id="14" name="Group 13"/>
              <p:cNvGrpSpPr/>
              <p:nvPr/>
            </p:nvGrpSpPr>
            <p:grpSpPr>
              <a:xfrm>
                <a:off x="7691508" y="1972542"/>
                <a:ext cx="1694033" cy="2344030"/>
                <a:chOff x="6007515" y="3179922"/>
                <a:chExt cx="1694033" cy="234403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698095"/>
                  <a:ext cx="1605548" cy="82585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7515" y="3179922"/>
                  <a:ext cx="1495443" cy="1203832"/>
                </a:xfrm>
                <a:prstGeom prst="rect">
                  <a:avLst/>
                </a:prstGeom>
              </p:spPr>
            </p:pic>
          </p:grpSp>
          <p:grpSp>
            <p:nvGrpSpPr>
              <p:cNvPr id="13" name="Group 12"/>
              <p:cNvGrpSpPr/>
              <p:nvPr/>
            </p:nvGrpSpPr>
            <p:grpSpPr>
              <a:xfrm>
                <a:off x="9385541" y="1976954"/>
                <a:ext cx="1968259" cy="2339618"/>
                <a:chOff x="7701548" y="3184334"/>
                <a:chExt cx="1968259" cy="2339618"/>
              </a:xfrm>
            </p:grpSpPr>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1548" y="3184334"/>
                  <a:ext cx="1968259" cy="75127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2000" y="4206136"/>
                  <a:ext cx="1617807" cy="1317816"/>
                </a:xfrm>
                <a:prstGeom prst="rect">
                  <a:avLst/>
                </a:prstGeom>
              </p:spPr>
            </p:pic>
          </p:grpSp>
        </p:grpSp>
      </p:grpSp>
      <p:sp>
        <p:nvSpPr>
          <p:cNvPr id="18" name="Rectangular Callout 17"/>
          <p:cNvSpPr/>
          <p:nvPr/>
        </p:nvSpPr>
        <p:spPr>
          <a:xfrm>
            <a:off x="7495832" y="5060742"/>
            <a:ext cx="4138493" cy="1050224"/>
          </a:xfrm>
          <a:prstGeom prst="wedgeRectCallout">
            <a:avLst>
              <a:gd name="adj1" fmla="val -117752"/>
              <a:gd name="adj2" fmla="val -48451"/>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lIns="365760" rIns="182880" rtlCol="0" anchor="ctr"/>
          <a:lstStyle/>
          <a:p>
            <a:r>
              <a:rPr lang="en-US" sz="2400" dirty="0">
                <a:solidFill>
                  <a:schemeClr val="tx1"/>
                </a:solidFill>
              </a:rPr>
              <a:t>Who are our most valuable customers?</a:t>
            </a:r>
            <a:endParaRPr lang="en-US" sz="2400" dirty="0">
              <a:solidFill>
                <a:srgbClr val="F26623"/>
              </a:solidFill>
            </a:endParaRPr>
          </a:p>
        </p:txBody>
      </p:sp>
    </p:spTree>
    <p:custDataLst>
      <p:tags r:id="rId1"/>
    </p:custDataLst>
    <p:extLst>
      <p:ext uri="{BB962C8B-B14F-4D97-AF65-F5344CB8AC3E}">
        <p14:creationId xmlns:p14="http://schemas.microsoft.com/office/powerpoint/2010/main" val="87265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p:cNvSpPr txBox="1">
            <a:spLocks/>
          </p:cNvSpPr>
          <p:nvPr/>
        </p:nvSpPr>
        <p:spPr>
          <a:xfrm>
            <a:off x="834220" y="1825787"/>
            <a:ext cx="4786791" cy="4351338"/>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t>Domain selectivity</a:t>
            </a:r>
          </a:p>
        </p:txBody>
      </p:sp>
      <p:sp>
        <p:nvSpPr>
          <p:cNvPr id="4" name="Footer Placeholder 3"/>
          <p:cNvSpPr>
            <a:spLocks noGrp="1"/>
          </p:cNvSpPr>
          <p:nvPr>
            <p:ph type="ftr" sz="quarter" idx="11"/>
          </p:nvPr>
        </p:nvSpPr>
        <p:spPr>
          <a:xfrm>
            <a:off x="4026813" y="6356512"/>
            <a:ext cx="4114800" cy="365125"/>
          </a:xfrm>
        </p:spPr>
        <p:txBody>
          <a:bodyPr/>
          <a:lstStyle/>
          <a:p>
            <a:r>
              <a:rPr lang="en-US"/>
              <a:t>Example-Driven Query Intent Discovery</a:t>
            </a:r>
          </a:p>
        </p:txBody>
      </p:sp>
      <p:sp>
        <p:nvSpPr>
          <p:cNvPr id="5" name="Slide Number Placeholder 4"/>
          <p:cNvSpPr>
            <a:spLocks noGrp="1"/>
          </p:cNvSpPr>
          <p:nvPr>
            <p:ph type="sldNum" sz="quarter" idx="12"/>
          </p:nvPr>
        </p:nvSpPr>
        <p:spPr>
          <a:xfrm>
            <a:off x="8598813" y="6356512"/>
            <a:ext cx="2743200" cy="365125"/>
          </a:xfrm>
        </p:spPr>
        <p:txBody>
          <a:bodyPr/>
          <a:lstStyle/>
          <a:p>
            <a:fld id="{34D36792-E2A9-6A41-A564-0C91229C87C6}" type="slidenum">
              <a:rPr lang="en-US" smtClean="0"/>
              <a:t>20</a:t>
            </a:fld>
            <a:endParaRPr lang="en-US"/>
          </a:p>
        </p:txBody>
      </p:sp>
      <p:grpSp>
        <p:nvGrpSpPr>
          <p:cNvPr id="23" name="Group 22"/>
          <p:cNvGrpSpPr/>
          <p:nvPr/>
        </p:nvGrpSpPr>
        <p:grpSpPr>
          <a:xfrm>
            <a:off x="5490411" y="1825152"/>
            <a:ext cx="6062026" cy="4351973"/>
            <a:chOff x="5490411" y="1825152"/>
            <a:chExt cx="6062026" cy="4351973"/>
          </a:xfrm>
        </p:grpSpPr>
        <p:sp>
          <p:nvSpPr>
            <p:cNvPr id="48" name="Content Placeholder 2"/>
            <p:cNvSpPr txBox="1">
              <a:spLocks/>
            </p:cNvSpPr>
            <p:nvPr/>
          </p:nvSpPr>
          <p:spPr>
            <a:xfrm>
              <a:off x="5490411" y="1825152"/>
              <a:ext cx="6062026" cy="4351338"/>
            </a:xfrm>
            <a:prstGeom prst="rect">
              <a:avLst/>
            </a:prstGeom>
            <a:solidFill>
              <a:schemeClr val="bg1"/>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endParaRPr lang="en-US" dirty="0"/>
            </a:p>
          </p:txBody>
        </p:sp>
        <p:grpSp>
          <p:nvGrpSpPr>
            <p:cNvPr id="21" name="Group 20"/>
            <p:cNvGrpSpPr/>
            <p:nvPr/>
          </p:nvGrpSpPr>
          <p:grpSpPr>
            <a:xfrm>
              <a:off x="5822228" y="1825787"/>
              <a:ext cx="5730208" cy="4351338"/>
              <a:chOff x="4195108" y="1825625"/>
              <a:chExt cx="7369115" cy="4351338"/>
            </a:xfrm>
          </p:grpSpPr>
          <p:grpSp>
            <p:nvGrpSpPr>
              <p:cNvPr id="8" name="Group 7"/>
              <p:cNvGrpSpPr/>
              <p:nvPr/>
            </p:nvGrpSpPr>
            <p:grpSpPr>
              <a:xfrm>
                <a:off x="8553579" y="1825625"/>
                <a:ext cx="3010644" cy="4351338"/>
                <a:chOff x="8553579" y="1825625"/>
                <a:chExt cx="3010644" cy="4351338"/>
              </a:xfrm>
            </p:grpSpPr>
            <p:grpSp>
              <p:nvGrpSpPr>
                <p:cNvPr id="31" name="Group 30"/>
                <p:cNvGrpSpPr/>
                <p:nvPr/>
              </p:nvGrpSpPr>
              <p:grpSpPr>
                <a:xfrm>
                  <a:off x="8553579" y="1825625"/>
                  <a:ext cx="2681687" cy="4351338"/>
                  <a:chOff x="8553579" y="1825625"/>
                  <a:chExt cx="2681687" cy="4351338"/>
                </a:xfrm>
              </p:grpSpPr>
              <p:sp>
                <p:nvSpPr>
                  <p:cNvPr id="7" name="Content Placeholder 2"/>
                  <p:cNvSpPr txBox="1">
                    <a:spLocks/>
                  </p:cNvSpPr>
                  <p:nvPr/>
                </p:nvSpPr>
                <p:spPr>
                  <a:xfrm>
                    <a:off x="8553579" y="1825625"/>
                    <a:ext cx="2681685" cy="4351338"/>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t>Outlier</a:t>
                    </a:r>
                  </a:p>
                </p:txBody>
              </p:sp>
              <p:grpSp>
                <p:nvGrpSpPr>
                  <p:cNvPr id="15" name="Group 14"/>
                  <p:cNvGrpSpPr/>
                  <p:nvPr/>
                </p:nvGrpSpPr>
                <p:grpSpPr>
                  <a:xfrm>
                    <a:off x="8891710" y="2591221"/>
                    <a:ext cx="2343556" cy="3413212"/>
                    <a:chOff x="8891710" y="2763751"/>
                    <a:chExt cx="2343556" cy="3413212"/>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1710" y="2763751"/>
                      <a:ext cx="2143881" cy="3225800"/>
                    </a:xfrm>
                    <a:prstGeom prst="rect">
                      <a:avLst/>
                    </a:prstGeom>
                  </p:spPr>
                </p:pic>
                <p:sp>
                  <p:nvSpPr>
                    <p:cNvPr id="10" name="Oval 9"/>
                    <p:cNvSpPr/>
                    <p:nvPr/>
                  </p:nvSpPr>
                  <p:spPr>
                    <a:xfrm>
                      <a:off x="10320866" y="2951163"/>
                      <a:ext cx="914400" cy="32258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6308" y="3577067"/>
                  <a:ext cx="657915" cy="646246"/>
                </a:xfrm>
                <a:prstGeom prst="rect">
                  <a:avLst/>
                </a:prstGeom>
              </p:spPr>
            </p:pic>
          </p:grpSp>
          <p:grpSp>
            <p:nvGrpSpPr>
              <p:cNvPr id="3" name="Group 2"/>
              <p:cNvGrpSpPr/>
              <p:nvPr/>
            </p:nvGrpSpPr>
            <p:grpSpPr>
              <a:xfrm>
                <a:off x="4195108" y="1825625"/>
                <a:ext cx="4184178" cy="4351338"/>
                <a:chOff x="4195108" y="1825625"/>
                <a:chExt cx="4184178" cy="4351338"/>
              </a:xfrm>
            </p:grpSpPr>
            <p:grpSp>
              <p:nvGrpSpPr>
                <p:cNvPr id="30" name="Group 29"/>
                <p:cNvGrpSpPr/>
                <p:nvPr/>
              </p:nvGrpSpPr>
              <p:grpSpPr>
                <a:xfrm>
                  <a:off x="4195108" y="1825625"/>
                  <a:ext cx="4184178" cy="4351338"/>
                  <a:chOff x="4195108" y="1825625"/>
                  <a:chExt cx="4184178" cy="4351338"/>
                </a:xfrm>
              </p:grpSpPr>
              <p:sp>
                <p:nvSpPr>
                  <p:cNvPr id="6" name="Content Placeholder 2"/>
                  <p:cNvSpPr txBox="1">
                    <a:spLocks/>
                  </p:cNvSpPr>
                  <p:nvPr/>
                </p:nvSpPr>
                <p:spPr>
                  <a:xfrm>
                    <a:off x="4195108" y="1825625"/>
                    <a:ext cx="4184178" cy="4351338"/>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a:t>Association strength</a:t>
                    </a:r>
                    <a:endParaRPr lang="en-US" dirty="0"/>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5743" y="2520550"/>
                    <a:ext cx="1583110" cy="1408941"/>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6311" y="5098448"/>
                    <a:ext cx="1446797" cy="760733"/>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3487" y="5098448"/>
                    <a:ext cx="1474816" cy="760733"/>
                  </a:xfrm>
                  <a:prstGeom prst="rect">
                    <a:avLst/>
                  </a:prstGeom>
                </p:spPr>
              </p:pic>
              <p:sp>
                <p:nvSpPr>
                  <p:cNvPr id="25" name="Up Arrow 24"/>
                  <p:cNvSpPr/>
                  <p:nvPr/>
                </p:nvSpPr>
                <p:spPr>
                  <a:xfrm rot="13530977">
                    <a:off x="5117048" y="3705030"/>
                    <a:ext cx="739045" cy="174241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Up Arrow 25"/>
                  <p:cNvSpPr/>
                  <p:nvPr/>
                </p:nvSpPr>
                <p:spPr>
                  <a:xfrm rot="8829965" flipH="1">
                    <a:off x="6852928" y="3882159"/>
                    <a:ext cx="219823" cy="12125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9833" y="3974352"/>
                  <a:ext cx="812837" cy="798420"/>
                </a:xfrm>
                <a:prstGeom prst="rect">
                  <a:avLst/>
                </a:prstGeom>
              </p:spPr>
            </p:pic>
          </p:grpSp>
        </p:grpSp>
      </p:grpSp>
      <p:grpSp>
        <p:nvGrpSpPr>
          <p:cNvPr id="43" name="Group 42"/>
          <p:cNvGrpSpPr/>
          <p:nvPr/>
        </p:nvGrpSpPr>
        <p:grpSpPr>
          <a:xfrm>
            <a:off x="8101148" y="0"/>
            <a:ext cx="4090852" cy="821950"/>
            <a:chOff x="577841" y="2430580"/>
            <a:chExt cx="10915380" cy="1996840"/>
          </a:xfrm>
        </p:grpSpPr>
        <p:sp>
          <p:nvSpPr>
            <p:cNvPr id="44" name="Rounded Rectangle 43"/>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45" name="Rounded Rectangle 44"/>
            <p:cNvSpPr/>
            <p:nvPr/>
          </p:nvSpPr>
          <p:spPr>
            <a:xfrm>
              <a:off x="3354813" y="2430580"/>
              <a:ext cx="2654177" cy="1996840"/>
            </a:xfrm>
            <a:prstGeom prst="roundRect">
              <a:avLst>
                <a:gd name="adj" fmla="val 10000"/>
              </a:avLst>
            </a:prstGeom>
            <a:solidFill>
              <a:srgbClr val="0070C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500" dirty="0"/>
                <a:t>Query Intent Discovery</a:t>
              </a:r>
            </a:p>
          </p:txBody>
        </p:sp>
        <p:sp>
          <p:nvSpPr>
            <p:cNvPr id="46" name="Rounded Rectangle 45"/>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47" name="Rounded Rectangle 46"/>
            <p:cNvSpPr/>
            <p:nvPr/>
          </p:nvSpPr>
          <p:spPr>
            <a:xfrm>
              <a:off x="8839044" y="2430580"/>
              <a:ext cx="2654177" cy="1996840"/>
            </a:xfrm>
            <a:prstGeom prst="roundRect">
              <a:avLst>
                <a:gd name="adj" fmla="val 10000"/>
              </a:avLst>
            </a:prstGeom>
            <a:solidFill>
              <a:srgbClr val="7030A0">
                <a:alpha val="17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Evaluation</a:t>
              </a:r>
            </a:p>
          </p:txBody>
        </p:sp>
      </p:grpSp>
      <p:sp>
        <p:nvSpPr>
          <p:cNvPr id="49" name="Oval Callout 48"/>
          <p:cNvSpPr/>
          <p:nvPr/>
        </p:nvSpPr>
        <p:spPr>
          <a:xfrm>
            <a:off x="1049940" y="5239344"/>
            <a:ext cx="4245856" cy="825742"/>
          </a:xfrm>
          <a:prstGeom prst="wedgeEllipseCallout">
            <a:avLst>
              <a:gd name="adj1" fmla="val 2650"/>
              <a:gd name="adj2" fmla="val -110387"/>
            </a:avLst>
          </a:prstGeom>
          <a:solidFill>
            <a:srgbClr val="FB9B98"/>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solidFill>
                  <a:schemeClr val="tx1"/>
                </a:solidFill>
              </a:rPr>
              <a:t>SELECT * FROM p</a:t>
            </a:r>
          </a:p>
          <a:p>
            <a:r>
              <a:rPr lang="en-US" sz="2400" dirty="0">
                <a:solidFill>
                  <a:schemeClr val="tx1"/>
                </a:solidFill>
              </a:rPr>
              <a:t>WHERE 5 &lt;= age &lt;= 90</a:t>
            </a:r>
          </a:p>
        </p:txBody>
      </p:sp>
      <p:sp>
        <p:nvSpPr>
          <p:cNvPr id="22" name="Oval Callout 21"/>
          <p:cNvSpPr/>
          <p:nvPr/>
        </p:nvSpPr>
        <p:spPr>
          <a:xfrm>
            <a:off x="887227" y="2591383"/>
            <a:ext cx="4529129" cy="900233"/>
          </a:xfrm>
          <a:prstGeom prst="wedgeEllipseCallout">
            <a:avLst>
              <a:gd name="adj1" fmla="val -895"/>
              <a:gd name="adj2" fmla="val 103126"/>
            </a:avLst>
          </a:prstGeom>
          <a:solidFill>
            <a:schemeClr val="accent6">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solidFill>
                  <a:schemeClr val="tx1"/>
                </a:solidFill>
              </a:rPr>
              <a:t>SELECT * FROM p</a:t>
            </a:r>
          </a:p>
          <a:p>
            <a:r>
              <a:rPr lang="en-US" sz="2400" dirty="0">
                <a:solidFill>
                  <a:schemeClr val="tx1"/>
                </a:solidFill>
              </a:rPr>
              <a:t>WHERE  25 &lt;= age &lt;= 30</a:t>
            </a:r>
          </a:p>
        </p:txBody>
      </p:sp>
      <p:sp>
        <p:nvSpPr>
          <p:cNvPr id="24" name="TextBox 23"/>
          <p:cNvSpPr txBox="1"/>
          <p:nvPr/>
        </p:nvSpPr>
        <p:spPr>
          <a:xfrm>
            <a:off x="5507665" y="2977116"/>
            <a:ext cx="914400" cy="914400"/>
          </a:xfrm>
          <a:prstGeom prst="rect">
            <a:avLst/>
          </a:prstGeom>
          <a:noFill/>
        </p:spPr>
        <p:txBody>
          <a:bodyPr wrap="square" rtlCol="0">
            <a:spAutoFit/>
          </a:bodyPr>
          <a:lstStyle/>
          <a:p>
            <a:endParaRPr lang="en-US"/>
          </a:p>
        </p:txBody>
      </p:sp>
      <p:grpSp>
        <p:nvGrpSpPr>
          <p:cNvPr id="53" name="Group 52"/>
          <p:cNvGrpSpPr/>
          <p:nvPr/>
        </p:nvGrpSpPr>
        <p:grpSpPr>
          <a:xfrm>
            <a:off x="1066194" y="3672164"/>
            <a:ext cx="4494936" cy="1354002"/>
            <a:chOff x="1066194" y="3976964"/>
            <a:chExt cx="4494936" cy="1354002"/>
          </a:xfrm>
        </p:grpSpPr>
        <p:grpSp>
          <p:nvGrpSpPr>
            <p:cNvPr id="32" name="Group 31"/>
            <p:cNvGrpSpPr/>
            <p:nvPr/>
          </p:nvGrpSpPr>
          <p:grpSpPr>
            <a:xfrm>
              <a:off x="1240091" y="4337775"/>
              <a:ext cx="3953765" cy="681499"/>
              <a:chOff x="1117369" y="4337613"/>
              <a:chExt cx="2643447" cy="681499"/>
            </a:xfrm>
          </p:grpSpPr>
          <p:sp>
            <p:nvSpPr>
              <p:cNvPr id="12" name="Rectangle 11"/>
              <p:cNvSpPr/>
              <p:nvPr/>
            </p:nvSpPr>
            <p:spPr>
              <a:xfrm>
                <a:off x="1117369" y="4337613"/>
                <a:ext cx="2643447" cy="68149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2400" dirty="0">
                    <a:solidFill>
                      <a:schemeClr val="tx1"/>
                    </a:solidFill>
                  </a:rPr>
                  <a:t>age</a:t>
                </a:r>
              </a:p>
            </p:txBody>
          </p:sp>
          <p:sp>
            <p:nvSpPr>
              <p:cNvPr id="13" name="Rectangle 12"/>
              <p:cNvSpPr/>
              <p:nvPr/>
            </p:nvSpPr>
            <p:spPr>
              <a:xfrm>
                <a:off x="1316337" y="4849433"/>
                <a:ext cx="2179025" cy="16967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endParaRPr>
              </a:p>
            </p:txBody>
          </p:sp>
          <p:sp>
            <p:nvSpPr>
              <p:cNvPr id="14" name="Rectangle 13"/>
              <p:cNvSpPr/>
              <p:nvPr/>
            </p:nvSpPr>
            <p:spPr>
              <a:xfrm>
                <a:off x="2089280" y="4337613"/>
                <a:ext cx="626538" cy="1434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grpSp>
        <p:sp>
          <p:nvSpPr>
            <p:cNvPr id="51" name="TextBox 50"/>
            <p:cNvSpPr txBox="1"/>
            <p:nvPr/>
          </p:nvSpPr>
          <p:spPr>
            <a:xfrm>
              <a:off x="1066194" y="3976964"/>
              <a:ext cx="4485264" cy="369332"/>
            </a:xfrm>
            <a:prstGeom prst="rect">
              <a:avLst/>
            </a:prstGeom>
            <a:noFill/>
          </p:spPr>
          <p:txBody>
            <a:bodyPr wrap="square" rtlCol="0">
              <a:spAutoFit/>
            </a:bodyPr>
            <a:lstStyle/>
            <a:p>
              <a:r>
                <a:rPr lang="en-US" dirty="0"/>
                <a:t>                           25            30</a:t>
              </a:r>
            </a:p>
          </p:txBody>
        </p:sp>
        <p:sp>
          <p:nvSpPr>
            <p:cNvPr id="52" name="TextBox 51"/>
            <p:cNvSpPr txBox="1"/>
            <p:nvPr/>
          </p:nvSpPr>
          <p:spPr>
            <a:xfrm>
              <a:off x="1075866" y="4961634"/>
              <a:ext cx="4485264" cy="369332"/>
            </a:xfrm>
            <a:prstGeom prst="rect">
              <a:avLst/>
            </a:prstGeom>
            <a:noFill/>
          </p:spPr>
          <p:txBody>
            <a:bodyPr wrap="square" rtlCol="0">
              <a:spAutoFit/>
            </a:bodyPr>
            <a:lstStyle/>
            <a:p>
              <a:r>
                <a:rPr lang="en-US" dirty="0"/>
                <a:t>0    5                                                           90   100</a:t>
              </a:r>
            </a:p>
          </p:txBody>
        </p:sp>
      </p:grpSp>
      <p:pic>
        <p:nvPicPr>
          <p:cNvPr id="54" name="Pictur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36" y="2693339"/>
            <a:ext cx="632060" cy="798420"/>
          </a:xfrm>
          <a:prstGeom prst="rect">
            <a:avLst/>
          </a:prstGeom>
        </p:spPr>
      </p:pic>
      <p:sp>
        <p:nvSpPr>
          <p:cNvPr id="58" name="Content Placeholder 2"/>
          <p:cNvSpPr>
            <a:spLocks noGrp="1"/>
          </p:cNvSpPr>
          <p:nvPr>
            <p:ph idx="1"/>
          </p:nvPr>
        </p:nvSpPr>
        <p:spPr>
          <a:xfrm>
            <a:off x="3704922" y="3223259"/>
            <a:ext cx="7648877" cy="2953703"/>
          </a:xfrm>
        </p:spPr>
        <p:txBody>
          <a:bodyPr>
            <a:normAutofit/>
          </a:bodyPr>
          <a:lstStyle/>
          <a:p>
            <a:endParaRPr lang="en-US" sz="3200" b="0" i="1" dirty="0">
              <a:latin typeface="Cambria Math" charset="0"/>
            </a:endParaRPr>
          </a:p>
          <a:p>
            <a:endParaRPr lang="en-US" sz="3200" b="0" i="1" dirty="0">
              <a:latin typeface="Cambria Math" charset="0"/>
            </a:endParaRPr>
          </a:p>
        </p:txBody>
      </p:sp>
      <p:pic>
        <p:nvPicPr>
          <p:cNvPr id="57" name="Picture 56"/>
          <p:cNvPicPr>
            <a:picLocks noChangeAspect="1"/>
          </p:cNvPicPr>
          <p:nvPr/>
        </p:nvPicPr>
        <p:blipFill rotWithShape="1">
          <a:blip r:embed="rId9">
            <a:extLst>
              <a:ext uri="{28A0092B-C50C-407E-A947-70E740481C1C}">
                <a14:useLocalDpi xmlns:a14="http://schemas.microsoft.com/office/drawing/2010/main" val="0"/>
              </a:ext>
            </a:extLst>
          </a:blip>
          <a:srcRect l="47512" t="1" b="696"/>
          <a:stretch/>
        </p:blipFill>
        <p:spPr>
          <a:xfrm>
            <a:off x="937176" y="442952"/>
            <a:ext cx="4200202" cy="879536"/>
          </a:xfrm>
          <a:prstGeom prst="rect">
            <a:avLst/>
          </a:prstGeom>
        </p:spPr>
      </p:pic>
      <p:sp>
        <p:nvSpPr>
          <p:cNvPr id="64" name="Rectangle 63"/>
          <p:cNvSpPr/>
          <p:nvPr/>
        </p:nvSpPr>
        <p:spPr>
          <a:xfrm>
            <a:off x="3703239" y="396650"/>
            <a:ext cx="1434139" cy="494575"/>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dirty="0">
              <a:solidFill>
                <a:schemeClr val="tx1"/>
              </a:solidFill>
            </a:endParaRPr>
          </a:p>
        </p:txBody>
      </p:sp>
    </p:spTree>
    <p:custDataLst>
      <p:tags r:id="rId1"/>
    </p:custDataLst>
    <p:extLst>
      <p:ext uri="{BB962C8B-B14F-4D97-AF65-F5344CB8AC3E}">
        <p14:creationId xmlns:p14="http://schemas.microsoft.com/office/powerpoint/2010/main" val="104488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p:txBody>
          <a:bodyPr/>
          <a:lstStyle/>
          <a:p>
            <a:r>
              <a:rPr lang="en-US"/>
              <a:t>Example-Driven Query Intent Discovery</a:t>
            </a:r>
          </a:p>
        </p:txBody>
      </p:sp>
      <p:sp>
        <p:nvSpPr>
          <p:cNvPr id="12" name="Slide Number Placeholder 11"/>
          <p:cNvSpPr>
            <a:spLocks noGrp="1"/>
          </p:cNvSpPr>
          <p:nvPr>
            <p:ph type="sldNum" sz="quarter" idx="12"/>
          </p:nvPr>
        </p:nvSpPr>
        <p:spPr/>
        <p:txBody>
          <a:bodyPr/>
          <a:lstStyle/>
          <a:p>
            <a:fld id="{34D36792-E2A9-6A41-A564-0C91229C87C6}" type="slidenum">
              <a:rPr lang="en-US" smtClean="0"/>
              <a:t>21</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976741222"/>
              </p:ext>
            </p:extLst>
          </p:nvPr>
        </p:nvGraphicFramePr>
        <p:xfrm>
          <a:off x="5876731" y="1988001"/>
          <a:ext cx="2535749" cy="4023360"/>
        </p:xfrm>
        <a:graphic>
          <a:graphicData uri="http://schemas.openxmlformats.org/drawingml/2006/table">
            <a:tbl>
              <a:tblPr firstRow="1" bandRow="1">
                <a:tableStyleId>{5C22544A-7EE6-4342-B048-85BDC9FD1C3A}</a:tableStyleId>
              </a:tblPr>
              <a:tblGrid>
                <a:gridCol w="648824">
                  <a:extLst>
                    <a:ext uri="{9D8B030D-6E8A-4147-A177-3AD203B41FA5}">
                      <a16:colId xmlns="" xmlns:a16="http://schemas.microsoft.com/office/drawing/2014/main" val="20000"/>
                    </a:ext>
                  </a:extLst>
                </a:gridCol>
                <a:gridCol w="1886925">
                  <a:extLst>
                    <a:ext uri="{9D8B030D-6E8A-4147-A177-3AD203B41FA5}">
                      <a16:colId xmlns="" xmlns:a16="http://schemas.microsoft.com/office/drawing/2014/main" val="20001"/>
                    </a:ext>
                  </a:extLst>
                </a:gridCol>
              </a:tblGrid>
              <a:tr h="252796">
                <a:tc>
                  <a:txBody>
                    <a:bodyPr/>
                    <a:lstStyle/>
                    <a:p>
                      <a:pPr algn="ctr"/>
                      <a:endParaRPr lang="en-US" dirty="0"/>
                    </a:p>
                  </a:txBody>
                  <a:tcPr anchor="ctr"/>
                </a:tc>
                <a:tc>
                  <a:txBody>
                    <a:bodyPr/>
                    <a:lstStyle/>
                    <a:p>
                      <a:pPr algn="ctr"/>
                      <a:r>
                        <a:rPr lang="en-US" dirty="0"/>
                        <a:t>country</a:t>
                      </a:r>
                    </a:p>
                  </a:txBody>
                  <a:tcPr anchor="ctr"/>
                </a:tc>
                <a:extLst>
                  <a:ext uri="{0D108BD9-81ED-4DB2-BD59-A6C34878D82A}">
                    <a16:rowId xmlns="" xmlns:a16="http://schemas.microsoft.com/office/drawing/2014/main" val="10000"/>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01"/>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02"/>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03"/>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04"/>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05"/>
                  </a:ext>
                </a:extLst>
              </a:tr>
              <a:tr h="138285">
                <a:tc>
                  <a:txBody>
                    <a:bodyPr/>
                    <a:lstStyle/>
                    <a:p>
                      <a:pPr algn="ctr"/>
                      <a:r>
                        <a:rPr lang="mr-IN" dirty="0"/>
                        <a:t>…</a:t>
                      </a:r>
                      <a:endParaRPr lang="en-US" dirty="0"/>
                    </a:p>
                  </a:txBody>
                  <a:tcPr/>
                </a:tc>
                <a:tc>
                  <a:txBody>
                    <a:bodyPr/>
                    <a:lstStyle/>
                    <a:p>
                      <a:pPr algn="ctr"/>
                      <a:r>
                        <a:rPr lang="en-US" dirty="0">
                          <a:solidFill>
                            <a:schemeClr val="tx1"/>
                          </a:solidFill>
                        </a:rPr>
                        <a:t>CAN</a:t>
                      </a:r>
                    </a:p>
                  </a:txBody>
                  <a:tcPr/>
                </a:tc>
                <a:extLst>
                  <a:ext uri="{0D108BD9-81ED-4DB2-BD59-A6C34878D82A}">
                    <a16:rowId xmlns="" xmlns:a16="http://schemas.microsoft.com/office/drawing/2014/main" val="10006"/>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07"/>
                  </a:ext>
                </a:extLst>
              </a:tr>
              <a:tr h="138285">
                <a:tc>
                  <a:txBody>
                    <a:bodyPr/>
                    <a:lstStyle/>
                    <a:p>
                      <a:pPr algn="ctr"/>
                      <a:r>
                        <a:rPr lang="mr-IN" dirty="0"/>
                        <a:t>…</a:t>
                      </a:r>
                      <a:endParaRPr lang="en-US" dirty="0"/>
                    </a:p>
                  </a:txBody>
                  <a:tcPr/>
                </a:tc>
                <a:tc>
                  <a:txBody>
                    <a:bodyPr/>
                    <a:lstStyle/>
                    <a:p>
                      <a:pPr algn="ctr"/>
                      <a:r>
                        <a:rPr lang="en-US" dirty="0">
                          <a:solidFill>
                            <a:schemeClr val="tx1"/>
                          </a:solidFill>
                        </a:rPr>
                        <a:t>CAN</a:t>
                      </a:r>
                      <a:endParaRPr lang="en-US" dirty="0">
                        <a:solidFill>
                          <a:srgbClr val="FF0000"/>
                        </a:solidFill>
                      </a:endParaRPr>
                    </a:p>
                  </a:txBody>
                  <a:tcPr/>
                </a:tc>
                <a:extLst>
                  <a:ext uri="{0D108BD9-81ED-4DB2-BD59-A6C34878D82A}">
                    <a16:rowId xmlns="" xmlns:a16="http://schemas.microsoft.com/office/drawing/2014/main" val="10008"/>
                  </a:ext>
                </a:extLst>
              </a:tr>
              <a:tr h="138285">
                <a:tc>
                  <a:txBody>
                    <a:bodyPr/>
                    <a:lstStyle/>
                    <a:p>
                      <a:pPr algn="ctr"/>
                      <a:r>
                        <a:rPr lang="mr-IN" dirty="0"/>
                        <a: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USA</a:t>
                      </a:r>
                    </a:p>
                  </a:txBody>
                  <a:tcPr/>
                </a:tc>
                <a:extLst>
                  <a:ext uri="{0D108BD9-81ED-4DB2-BD59-A6C34878D82A}">
                    <a16:rowId xmlns="" xmlns:a16="http://schemas.microsoft.com/office/drawing/2014/main" val="10009"/>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10"/>
                  </a:ext>
                </a:extLst>
              </a:tr>
            </a:tbl>
          </a:graphicData>
        </a:graphic>
      </p:graphicFrame>
      <p:sp>
        <p:nvSpPr>
          <p:cNvPr id="13" name="Rectangular Callout 12"/>
          <p:cNvSpPr/>
          <p:nvPr/>
        </p:nvSpPr>
        <p:spPr>
          <a:xfrm>
            <a:off x="838200" y="2975658"/>
            <a:ext cx="2877094" cy="1024023"/>
          </a:xfrm>
          <a:prstGeom prst="wedgeRectCallout">
            <a:avLst>
              <a:gd name="adj1" fmla="val 122648"/>
              <a:gd name="adj2" fmla="val -53323"/>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solidFill>
                  <a:schemeClr val="tx1"/>
                </a:solidFill>
              </a:rPr>
              <a:t>USA: 80%</a:t>
            </a:r>
          </a:p>
        </p:txBody>
      </p:sp>
      <p:grpSp>
        <p:nvGrpSpPr>
          <p:cNvPr id="19" name="Group 18"/>
          <p:cNvGrpSpPr/>
          <p:nvPr/>
        </p:nvGrpSpPr>
        <p:grpSpPr>
          <a:xfrm>
            <a:off x="8112935" y="-162"/>
            <a:ext cx="4090852" cy="821950"/>
            <a:chOff x="577841" y="2430580"/>
            <a:chExt cx="10915380" cy="1996840"/>
          </a:xfrm>
        </p:grpSpPr>
        <p:sp>
          <p:nvSpPr>
            <p:cNvPr id="20" name="Rounded Rectangle 19"/>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21" name="Rounded Rectangle 20"/>
            <p:cNvSpPr/>
            <p:nvPr/>
          </p:nvSpPr>
          <p:spPr>
            <a:xfrm>
              <a:off x="3354813" y="2430580"/>
              <a:ext cx="2654177" cy="1996840"/>
            </a:xfrm>
            <a:prstGeom prst="roundRect">
              <a:avLst>
                <a:gd name="adj" fmla="val 10000"/>
              </a:avLst>
            </a:prstGeom>
            <a:solidFill>
              <a:srgbClr val="0070C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500" dirty="0"/>
                <a:t>Query Intent Discovery</a:t>
              </a:r>
            </a:p>
          </p:txBody>
        </p:sp>
        <p:sp>
          <p:nvSpPr>
            <p:cNvPr id="22" name="Rounded Rectangle 21"/>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23" name="Rounded Rectangle 22"/>
            <p:cNvSpPr/>
            <p:nvPr/>
          </p:nvSpPr>
          <p:spPr>
            <a:xfrm>
              <a:off x="8839044" y="2430580"/>
              <a:ext cx="2654177" cy="1996840"/>
            </a:xfrm>
            <a:prstGeom prst="roundRect">
              <a:avLst>
                <a:gd name="adj" fmla="val 10000"/>
              </a:avLst>
            </a:prstGeom>
            <a:solidFill>
              <a:srgbClr val="7030A0">
                <a:alpha val="17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Evaluation</a:t>
              </a:r>
            </a:p>
          </p:txBody>
        </p:sp>
      </p:grpSp>
      <p:sp>
        <p:nvSpPr>
          <p:cNvPr id="24" name="Rectangular Callout 23"/>
          <p:cNvSpPr/>
          <p:nvPr/>
        </p:nvSpPr>
        <p:spPr>
          <a:xfrm>
            <a:off x="9280262" y="3077057"/>
            <a:ext cx="2426159" cy="1024023"/>
          </a:xfrm>
          <a:prstGeom prst="wedgeRectCallout">
            <a:avLst>
              <a:gd name="adj1" fmla="val -83699"/>
              <a:gd name="adj2" fmla="val 82851"/>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solidFill>
                  <a:schemeClr val="tx1"/>
                </a:solidFill>
              </a:rPr>
              <a:t>CAN: 20%</a:t>
            </a:r>
          </a:p>
        </p:txBody>
      </p:sp>
      <p:sp>
        <p:nvSpPr>
          <p:cNvPr id="25" name="Content Placeholder 2"/>
          <p:cNvSpPr>
            <a:spLocks noGrp="1"/>
          </p:cNvSpPr>
          <p:nvPr>
            <p:ph idx="1"/>
          </p:nvPr>
        </p:nvSpPr>
        <p:spPr>
          <a:xfrm>
            <a:off x="838200" y="1825625"/>
            <a:ext cx="10515600" cy="4351338"/>
          </a:xfrm>
        </p:spPr>
        <p:txBody>
          <a:bodyPr>
            <a:noAutofit/>
          </a:bodyPr>
          <a:lstStyle/>
          <a:p>
            <a:r>
              <a:rPr lang="en-US" dirty="0"/>
              <a:t>Data selectivity</a:t>
            </a: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47512" t="1" b="696"/>
          <a:stretch/>
        </p:blipFill>
        <p:spPr>
          <a:xfrm>
            <a:off x="937176" y="442952"/>
            <a:ext cx="4200202" cy="879536"/>
          </a:xfrm>
          <a:prstGeom prst="rect">
            <a:avLst/>
          </a:prstGeom>
        </p:spPr>
      </p:pic>
      <p:sp>
        <p:nvSpPr>
          <p:cNvPr id="27" name="Rectangle 26"/>
          <p:cNvSpPr/>
          <p:nvPr/>
        </p:nvSpPr>
        <p:spPr>
          <a:xfrm>
            <a:off x="2199892" y="896787"/>
            <a:ext cx="1766519" cy="425701"/>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dirty="0">
              <a:solidFill>
                <a:schemeClr val="tx1"/>
              </a:solidFill>
            </a:endParaRPr>
          </a:p>
        </p:txBody>
      </p:sp>
    </p:spTree>
    <p:extLst>
      <p:ext uri="{BB962C8B-B14F-4D97-AF65-F5344CB8AC3E}">
        <p14:creationId xmlns:p14="http://schemas.microsoft.com/office/powerpoint/2010/main" val="11194819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extLst>
              <p:ext uri="{D42A27DB-BD31-4B8C-83A1-F6EECF244321}">
                <p14:modId xmlns:p14="http://schemas.microsoft.com/office/powerpoint/2010/main" val="952990268"/>
              </p:ext>
            </p:extLst>
          </p:nvPr>
        </p:nvGraphicFramePr>
        <p:xfrm>
          <a:off x="9091623" y="1996023"/>
          <a:ext cx="2535749" cy="731520"/>
        </p:xfrm>
        <a:graphic>
          <a:graphicData uri="http://schemas.openxmlformats.org/drawingml/2006/table">
            <a:tbl>
              <a:tblPr firstRow="1" bandRow="1">
                <a:tableStyleId>{5C22544A-7EE6-4342-B048-85BDC9FD1C3A}</a:tableStyleId>
              </a:tblPr>
              <a:tblGrid>
                <a:gridCol w="648824">
                  <a:extLst>
                    <a:ext uri="{9D8B030D-6E8A-4147-A177-3AD203B41FA5}">
                      <a16:colId xmlns="" xmlns:a16="http://schemas.microsoft.com/office/drawing/2014/main" val="20000"/>
                    </a:ext>
                  </a:extLst>
                </a:gridCol>
                <a:gridCol w="1886925">
                  <a:extLst>
                    <a:ext uri="{9D8B030D-6E8A-4147-A177-3AD203B41FA5}">
                      <a16:colId xmlns="" xmlns:a16="http://schemas.microsoft.com/office/drawing/2014/main" val="20001"/>
                    </a:ext>
                  </a:extLst>
                </a:gridCol>
              </a:tblGrid>
              <a:tr h="252796">
                <a:tc>
                  <a:txBody>
                    <a:bodyPr/>
                    <a:lstStyle/>
                    <a:p>
                      <a:pPr algn="ctr"/>
                      <a:endParaRPr lang="en-US" dirty="0"/>
                    </a:p>
                  </a:txBody>
                  <a:tcPr anchor="ctr"/>
                </a:tc>
                <a:tc>
                  <a:txBody>
                    <a:bodyPr/>
                    <a:lstStyle/>
                    <a:p>
                      <a:pPr algn="ctr"/>
                      <a:r>
                        <a:rPr lang="en-US" dirty="0"/>
                        <a:t>country</a:t>
                      </a:r>
                    </a:p>
                  </a:txBody>
                  <a:tcPr anchor="ctr"/>
                </a:tc>
                <a:extLst>
                  <a:ext uri="{0D108BD9-81ED-4DB2-BD59-A6C34878D82A}">
                    <a16:rowId xmlns="" xmlns:a16="http://schemas.microsoft.com/office/drawing/2014/main" val="10000"/>
                  </a:ext>
                </a:extLst>
              </a:tr>
              <a:tr h="138285">
                <a:tc>
                  <a:txBody>
                    <a:bodyPr/>
                    <a:lstStyle/>
                    <a:p>
                      <a:pPr algn="ctr"/>
                      <a:r>
                        <a:rPr lang="mr-IN" dirty="0"/>
                        <a:t>…</a:t>
                      </a:r>
                      <a:endParaRPr lang="en-US" dirty="0"/>
                    </a:p>
                  </a:txBody>
                  <a:tcPr/>
                </a:tc>
                <a:tc>
                  <a:txBody>
                    <a:bodyPr/>
                    <a:lstStyle/>
                    <a:p>
                      <a:pPr algn="ctr"/>
                      <a:r>
                        <a:rPr lang="en-US" dirty="0">
                          <a:solidFill>
                            <a:schemeClr val="tx1"/>
                          </a:solidFill>
                        </a:rPr>
                        <a:t>USA</a:t>
                      </a:r>
                    </a:p>
                  </a:txBody>
                  <a:tcPr/>
                </a:tc>
                <a:extLst>
                  <a:ext uri="{0D108BD9-81ED-4DB2-BD59-A6C34878D82A}">
                    <a16:rowId xmlns="" xmlns:a16="http://schemas.microsoft.com/office/drawing/2014/main" val="10001"/>
                  </a:ext>
                </a:extLst>
              </a:tr>
            </a:tbl>
          </a:graphicData>
        </a:graphic>
      </p:graphicFrame>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22</a:t>
            </a:fld>
            <a:endParaRPr lang="en-US"/>
          </a:p>
        </p:txBody>
      </p:sp>
      <p:grpSp>
        <p:nvGrpSpPr>
          <p:cNvPr id="19" name="Group 18"/>
          <p:cNvGrpSpPr/>
          <p:nvPr/>
        </p:nvGrpSpPr>
        <p:grpSpPr>
          <a:xfrm>
            <a:off x="8112935" y="-162"/>
            <a:ext cx="4090852" cy="821950"/>
            <a:chOff x="577841" y="2430580"/>
            <a:chExt cx="10915380" cy="1996840"/>
          </a:xfrm>
        </p:grpSpPr>
        <p:sp>
          <p:nvSpPr>
            <p:cNvPr id="20" name="Rounded Rectangle 19"/>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21" name="Rounded Rectangle 20"/>
            <p:cNvSpPr/>
            <p:nvPr/>
          </p:nvSpPr>
          <p:spPr>
            <a:xfrm>
              <a:off x="3354813" y="2430580"/>
              <a:ext cx="2654177" cy="1996840"/>
            </a:xfrm>
            <a:prstGeom prst="roundRect">
              <a:avLst>
                <a:gd name="adj" fmla="val 10000"/>
              </a:avLst>
            </a:prstGeom>
            <a:solidFill>
              <a:srgbClr val="0070C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500" dirty="0"/>
                <a:t>Query Intent Discovery</a:t>
              </a:r>
            </a:p>
          </p:txBody>
        </p:sp>
        <p:sp>
          <p:nvSpPr>
            <p:cNvPr id="22" name="Rounded Rectangle 21"/>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23" name="Rounded Rectangle 22"/>
            <p:cNvSpPr/>
            <p:nvPr/>
          </p:nvSpPr>
          <p:spPr>
            <a:xfrm>
              <a:off x="8839044" y="2430580"/>
              <a:ext cx="2654177" cy="1996840"/>
            </a:xfrm>
            <a:prstGeom prst="roundRect">
              <a:avLst>
                <a:gd name="adj" fmla="val 10000"/>
              </a:avLst>
            </a:prstGeom>
            <a:solidFill>
              <a:srgbClr val="7030A0">
                <a:alpha val="17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Evaluation</a:t>
              </a:r>
            </a:p>
          </p:txBody>
        </p:sp>
      </p:gr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47512" t="1" b="696"/>
          <a:stretch/>
        </p:blipFill>
        <p:spPr>
          <a:xfrm>
            <a:off x="937176" y="442952"/>
            <a:ext cx="4200202" cy="879536"/>
          </a:xfrm>
          <a:prstGeom prst="rect">
            <a:avLst/>
          </a:prstGeom>
        </p:spPr>
      </p:pic>
      <p:sp>
        <p:nvSpPr>
          <p:cNvPr id="25" name="Rectangle 24"/>
          <p:cNvSpPr/>
          <p:nvPr/>
        </p:nvSpPr>
        <p:spPr>
          <a:xfrm>
            <a:off x="1020232" y="444777"/>
            <a:ext cx="2697423" cy="425138"/>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dirty="0">
              <a:solidFill>
                <a:schemeClr val="tx1"/>
              </a:solidFill>
            </a:endParaRPr>
          </a:p>
        </p:txBody>
      </p:sp>
      <p:graphicFrame>
        <p:nvGraphicFramePr>
          <p:cNvPr id="27" name="Table 26"/>
          <p:cNvGraphicFramePr>
            <a:graphicFrameLocks noGrp="1"/>
          </p:cNvGraphicFramePr>
          <p:nvPr>
            <p:extLst>
              <p:ext uri="{D42A27DB-BD31-4B8C-83A1-F6EECF244321}">
                <p14:modId xmlns:p14="http://schemas.microsoft.com/office/powerpoint/2010/main" val="238134058"/>
              </p:ext>
            </p:extLst>
          </p:nvPr>
        </p:nvGraphicFramePr>
        <p:xfrm>
          <a:off x="5876731" y="1988001"/>
          <a:ext cx="2535749" cy="4023360"/>
        </p:xfrm>
        <a:graphic>
          <a:graphicData uri="http://schemas.openxmlformats.org/drawingml/2006/table">
            <a:tbl>
              <a:tblPr firstRow="1" bandRow="1">
                <a:tableStyleId>{5C22544A-7EE6-4342-B048-85BDC9FD1C3A}</a:tableStyleId>
              </a:tblPr>
              <a:tblGrid>
                <a:gridCol w="648824">
                  <a:extLst>
                    <a:ext uri="{9D8B030D-6E8A-4147-A177-3AD203B41FA5}">
                      <a16:colId xmlns="" xmlns:a16="http://schemas.microsoft.com/office/drawing/2014/main" val="20000"/>
                    </a:ext>
                  </a:extLst>
                </a:gridCol>
                <a:gridCol w="1886925">
                  <a:extLst>
                    <a:ext uri="{9D8B030D-6E8A-4147-A177-3AD203B41FA5}">
                      <a16:colId xmlns="" xmlns:a16="http://schemas.microsoft.com/office/drawing/2014/main" val="20001"/>
                    </a:ext>
                  </a:extLst>
                </a:gridCol>
              </a:tblGrid>
              <a:tr h="252796">
                <a:tc>
                  <a:txBody>
                    <a:bodyPr/>
                    <a:lstStyle/>
                    <a:p>
                      <a:pPr algn="ctr"/>
                      <a:endParaRPr lang="en-US" dirty="0"/>
                    </a:p>
                  </a:txBody>
                  <a:tcPr anchor="ctr"/>
                </a:tc>
                <a:tc>
                  <a:txBody>
                    <a:bodyPr/>
                    <a:lstStyle/>
                    <a:p>
                      <a:pPr algn="ctr"/>
                      <a:r>
                        <a:rPr lang="en-US" dirty="0">
                          <a:solidFill>
                            <a:schemeClr val="bg1"/>
                          </a:solidFill>
                        </a:rPr>
                        <a:t>country</a:t>
                      </a:r>
                    </a:p>
                  </a:txBody>
                  <a:tcPr anchor="ctr"/>
                </a:tc>
                <a:extLst>
                  <a:ext uri="{0D108BD9-81ED-4DB2-BD59-A6C34878D82A}">
                    <a16:rowId xmlns="" xmlns:a16="http://schemas.microsoft.com/office/drawing/2014/main" val="10000"/>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01"/>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02"/>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03"/>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04"/>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05"/>
                  </a:ext>
                </a:extLst>
              </a:tr>
              <a:tr h="138285">
                <a:tc>
                  <a:txBody>
                    <a:bodyPr/>
                    <a:lstStyle/>
                    <a:p>
                      <a:pPr algn="ctr"/>
                      <a:r>
                        <a:rPr lang="mr-IN" dirty="0"/>
                        <a:t>…</a:t>
                      </a:r>
                      <a:endParaRPr lang="en-US" dirty="0"/>
                    </a:p>
                  </a:txBody>
                  <a:tcPr/>
                </a:tc>
                <a:tc>
                  <a:txBody>
                    <a:bodyPr/>
                    <a:lstStyle/>
                    <a:p>
                      <a:pPr algn="ctr"/>
                      <a:r>
                        <a:rPr lang="en-US" dirty="0">
                          <a:solidFill>
                            <a:schemeClr val="tx1"/>
                          </a:solidFill>
                        </a:rPr>
                        <a:t>CAN</a:t>
                      </a:r>
                    </a:p>
                  </a:txBody>
                  <a:tcPr/>
                </a:tc>
                <a:extLst>
                  <a:ext uri="{0D108BD9-81ED-4DB2-BD59-A6C34878D82A}">
                    <a16:rowId xmlns="" xmlns:a16="http://schemas.microsoft.com/office/drawing/2014/main" val="10006"/>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07"/>
                  </a:ext>
                </a:extLst>
              </a:tr>
              <a:tr h="138285">
                <a:tc>
                  <a:txBody>
                    <a:bodyPr/>
                    <a:lstStyle/>
                    <a:p>
                      <a:pPr algn="ctr"/>
                      <a:r>
                        <a:rPr lang="mr-IN" dirty="0"/>
                        <a:t>…</a:t>
                      </a:r>
                      <a:endParaRPr lang="en-US" dirty="0"/>
                    </a:p>
                  </a:txBody>
                  <a:tcPr/>
                </a:tc>
                <a:tc>
                  <a:txBody>
                    <a:bodyPr/>
                    <a:lstStyle/>
                    <a:p>
                      <a:pPr algn="ctr"/>
                      <a:r>
                        <a:rPr lang="en-US" dirty="0">
                          <a:solidFill>
                            <a:schemeClr val="tx1"/>
                          </a:solidFill>
                        </a:rPr>
                        <a:t>CAN</a:t>
                      </a:r>
                    </a:p>
                  </a:txBody>
                  <a:tcPr/>
                </a:tc>
                <a:extLst>
                  <a:ext uri="{0D108BD9-81ED-4DB2-BD59-A6C34878D82A}">
                    <a16:rowId xmlns="" xmlns:a16="http://schemas.microsoft.com/office/drawing/2014/main" val="10008"/>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09"/>
                  </a:ext>
                </a:extLst>
              </a:tr>
              <a:tr h="138285">
                <a:tc>
                  <a:txBody>
                    <a:bodyPr/>
                    <a:lstStyle/>
                    <a:p>
                      <a:pPr algn="ctr"/>
                      <a:r>
                        <a:rPr lang="mr-IN" dirty="0"/>
                        <a:t>…</a:t>
                      </a:r>
                      <a:endParaRPr lang="en-US" dirty="0"/>
                    </a:p>
                  </a:txBody>
                  <a:tcPr/>
                </a:tc>
                <a:tc>
                  <a:txBody>
                    <a:bodyPr/>
                    <a:lstStyle/>
                    <a:p>
                      <a:pPr algn="ctr"/>
                      <a:r>
                        <a:rPr lang="en-US" dirty="0">
                          <a:solidFill>
                            <a:srgbClr val="FF0000"/>
                          </a:solidFill>
                        </a:rPr>
                        <a:t>USA</a:t>
                      </a:r>
                    </a:p>
                  </a:txBody>
                  <a:tcPr/>
                </a:tc>
                <a:extLst>
                  <a:ext uri="{0D108BD9-81ED-4DB2-BD59-A6C34878D82A}">
                    <a16:rowId xmlns="" xmlns:a16="http://schemas.microsoft.com/office/drawing/2014/main" val="10010"/>
                  </a:ext>
                </a:extLst>
              </a:tr>
            </a:tbl>
          </a:graphicData>
        </a:graphic>
      </p:graphicFrame>
      <p:sp>
        <p:nvSpPr>
          <p:cNvPr id="28" name="Rectangular Callout 27"/>
          <p:cNvSpPr/>
          <p:nvPr/>
        </p:nvSpPr>
        <p:spPr>
          <a:xfrm>
            <a:off x="937176" y="2420673"/>
            <a:ext cx="4071773" cy="1024023"/>
          </a:xfrm>
          <a:prstGeom prst="wedgeRectCallout">
            <a:avLst>
              <a:gd name="adj1" fmla="val 49525"/>
              <a:gd name="adj2" fmla="val 20344"/>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solidFill>
                  <a:schemeClr val="tx1"/>
                </a:solidFill>
              </a:rPr>
              <a:t>P(USA| country = USA) </a:t>
            </a:r>
          </a:p>
          <a:p>
            <a:r>
              <a:rPr lang="en-US" sz="2800" dirty="0">
                <a:solidFill>
                  <a:schemeClr val="tx1"/>
                </a:solidFill>
              </a:rPr>
              <a:t>=  1 </a:t>
            </a:r>
          </a:p>
        </p:txBody>
      </p:sp>
      <p:sp>
        <p:nvSpPr>
          <p:cNvPr id="30" name="Rectangular Callout 29"/>
          <p:cNvSpPr/>
          <p:nvPr/>
        </p:nvSpPr>
        <p:spPr>
          <a:xfrm>
            <a:off x="937175" y="3876499"/>
            <a:ext cx="4071773" cy="1024023"/>
          </a:xfrm>
          <a:prstGeom prst="wedgeRectCallout">
            <a:avLst>
              <a:gd name="adj1" fmla="val 29466"/>
              <a:gd name="adj2" fmla="val 24679"/>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solidFill>
                  <a:schemeClr val="tx1"/>
                </a:solidFill>
              </a:rPr>
              <a:t>P(USA | No Filter)  </a:t>
            </a:r>
          </a:p>
          <a:p>
            <a:r>
              <a:rPr lang="en-US" sz="2800" dirty="0">
                <a:solidFill>
                  <a:schemeClr val="tx1"/>
                </a:solidFill>
              </a:rPr>
              <a:t>= 0.8 </a:t>
            </a:r>
          </a:p>
        </p:txBody>
      </p:sp>
      <p:graphicFrame>
        <p:nvGraphicFramePr>
          <p:cNvPr id="31" name="Table 30"/>
          <p:cNvGraphicFramePr>
            <a:graphicFrameLocks noGrp="1"/>
          </p:cNvGraphicFramePr>
          <p:nvPr>
            <p:extLst>
              <p:ext uri="{D42A27DB-BD31-4B8C-83A1-F6EECF244321}">
                <p14:modId xmlns:p14="http://schemas.microsoft.com/office/powerpoint/2010/main" val="1166697625"/>
              </p:ext>
            </p:extLst>
          </p:nvPr>
        </p:nvGraphicFramePr>
        <p:xfrm>
          <a:off x="9084804" y="1988001"/>
          <a:ext cx="2535749" cy="1097280"/>
        </p:xfrm>
        <a:graphic>
          <a:graphicData uri="http://schemas.openxmlformats.org/drawingml/2006/table">
            <a:tbl>
              <a:tblPr firstRow="1" bandRow="1">
                <a:tableStyleId>{5C22544A-7EE6-4342-B048-85BDC9FD1C3A}</a:tableStyleId>
              </a:tblPr>
              <a:tblGrid>
                <a:gridCol w="648824">
                  <a:extLst>
                    <a:ext uri="{9D8B030D-6E8A-4147-A177-3AD203B41FA5}">
                      <a16:colId xmlns="" xmlns:a16="http://schemas.microsoft.com/office/drawing/2014/main" val="20000"/>
                    </a:ext>
                  </a:extLst>
                </a:gridCol>
                <a:gridCol w="1886925">
                  <a:extLst>
                    <a:ext uri="{9D8B030D-6E8A-4147-A177-3AD203B41FA5}">
                      <a16:colId xmlns="" xmlns:a16="http://schemas.microsoft.com/office/drawing/2014/main" val="20001"/>
                    </a:ext>
                  </a:extLst>
                </a:gridCol>
              </a:tblGrid>
              <a:tr h="252796">
                <a:tc>
                  <a:txBody>
                    <a:bodyPr/>
                    <a:lstStyle/>
                    <a:p>
                      <a:pPr algn="ctr"/>
                      <a:endParaRPr lang="en-US" dirty="0"/>
                    </a:p>
                  </a:txBody>
                  <a:tcPr anchor="ctr"/>
                </a:tc>
                <a:tc>
                  <a:txBody>
                    <a:bodyPr/>
                    <a:lstStyle/>
                    <a:p>
                      <a:pPr algn="ctr"/>
                      <a:r>
                        <a:rPr lang="en-US" dirty="0"/>
                        <a:t>country</a:t>
                      </a:r>
                    </a:p>
                  </a:txBody>
                  <a:tcPr anchor="ctr"/>
                </a:tc>
                <a:extLst>
                  <a:ext uri="{0D108BD9-81ED-4DB2-BD59-A6C34878D82A}">
                    <a16:rowId xmlns="" xmlns:a16="http://schemas.microsoft.com/office/drawing/2014/main" val="10000"/>
                  </a:ext>
                </a:extLst>
              </a:tr>
              <a:tr h="138285">
                <a:tc>
                  <a:txBody>
                    <a:bodyPr/>
                    <a:lstStyle/>
                    <a:p>
                      <a:pPr algn="ctr"/>
                      <a:r>
                        <a:rPr lang="mr-IN" dirty="0"/>
                        <a:t>…</a:t>
                      </a:r>
                      <a:endParaRPr lang="en-US" dirty="0"/>
                    </a:p>
                  </a:txBody>
                  <a:tcPr/>
                </a:tc>
                <a:tc>
                  <a:txBody>
                    <a:bodyPr/>
                    <a:lstStyle/>
                    <a:p>
                      <a:pPr algn="ctr"/>
                      <a:r>
                        <a:rPr lang="en-US" dirty="0">
                          <a:solidFill>
                            <a:schemeClr val="tx1"/>
                          </a:solidFill>
                        </a:rPr>
                        <a:t>USA</a:t>
                      </a:r>
                    </a:p>
                  </a:txBody>
                  <a:tcPr/>
                </a:tc>
                <a:extLst>
                  <a:ext uri="{0D108BD9-81ED-4DB2-BD59-A6C34878D82A}">
                    <a16:rowId xmlns="" xmlns:a16="http://schemas.microsoft.com/office/drawing/2014/main" val="10001"/>
                  </a:ext>
                </a:extLst>
              </a:tr>
              <a:tr h="138285">
                <a:tc>
                  <a:txBody>
                    <a:bodyPr/>
                    <a:lstStyle/>
                    <a:p>
                      <a:pPr algn="ctr"/>
                      <a:r>
                        <a:rPr lang="mr-IN" dirty="0"/>
                        <a:t>…</a:t>
                      </a:r>
                      <a:endParaRPr lang="en-US" dirty="0"/>
                    </a:p>
                  </a:txBody>
                  <a:tcPr/>
                </a:tc>
                <a:tc>
                  <a:txBody>
                    <a:bodyPr/>
                    <a:lstStyle/>
                    <a:p>
                      <a:pPr algn="ctr"/>
                      <a:r>
                        <a:rPr lang="en-US" dirty="0">
                          <a:solidFill>
                            <a:schemeClr val="tx1"/>
                          </a:solidFill>
                        </a:rPr>
                        <a:t>USA</a:t>
                      </a:r>
                    </a:p>
                  </a:txBody>
                  <a:tcPr/>
                </a:tc>
                <a:extLst>
                  <a:ext uri="{0D108BD9-81ED-4DB2-BD59-A6C34878D82A}">
                    <a16:rowId xmlns="" xmlns:a16="http://schemas.microsoft.com/office/drawing/2014/main" val="10002"/>
                  </a:ext>
                </a:extLst>
              </a:tr>
            </a:tbl>
          </a:graphicData>
        </a:graphic>
      </p:graphicFrame>
      <p:sp>
        <p:nvSpPr>
          <p:cNvPr id="33" name="Rectangular Callout 32"/>
          <p:cNvSpPr/>
          <p:nvPr/>
        </p:nvSpPr>
        <p:spPr>
          <a:xfrm>
            <a:off x="1020232" y="3999681"/>
            <a:ext cx="4071773" cy="1634647"/>
          </a:xfrm>
          <a:prstGeom prst="wedgeRectCallout">
            <a:avLst>
              <a:gd name="adj1" fmla="val 33826"/>
              <a:gd name="adj2" fmla="val 14177"/>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solidFill>
                  <a:schemeClr val="tx1"/>
                </a:solidFill>
              </a:rPr>
              <a:t>P(USA | No Filter)  </a:t>
            </a:r>
          </a:p>
          <a:p>
            <a:r>
              <a:rPr lang="en-US" sz="2800" dirty="0">
                <a:solidFill>
                  <a:schemeClr val="tx1"/>
                </a:solidFill>
              </a:rPr>
              <a:t>= 0.8 * 0.8</a:t>
            </a:r>
          </a:p>
          <a:p>
            <a:r>
              <a:rPr lang="en-US" sz="2800" dirty="0">
                <a:solidFill>
                  <a:schemeClr val="tx1"/>
                </a:solidFill>
              </a:rPr>
              <a:t>= 0.64</a:t>
            </a:r>
          </a:p>
        </p:txBody>
      </p:sp>
      <p:sp>
        <p:nvSpPr>
          <p:cNvPr id="34" name="Rectangular Callout 33"/>
          <p:cNvSpPr/>
          <p:nvPr/>
        </p:nvSpPr>
        <p:spPr>
          <a:xfrm>
            <a:off x="1109774" y="4157368"/>
            <a:ext cx="4071773" cy="1508701"/>
          </a:xfrm>
          <a:prstGeom prst="wedgeRectCallout">
            <a:avLst>
              <a:gd name="adj1" fmla="val 48530"/>
              <a:gd name="adj2" fmla="val -17934"/>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solidFill>
                  <a:schemeClr val="tx1"/>
                </a:solidFill>
              </a:rPr>
              <a:t>P(USA | No Filter)  </a:t>
            </a:r>
          </a:p>
          <a:p>
            <a:r>
              <a:rPr lang="en-US" sz="2800" dirty="0">
                <a:solidFill>
                  <a:schemeClr val="tx1"/>
                </a:solidFill>
              </a:rPr>
              <a:t>= 0.8 * 0.8 * 0.8</a:t>
            </a:r>
          </a:p>
          <a:p>
            <a:r>
              <a:rPr lang="en-US" sz="2800" dirty="0">
                <a:solidFill>
                  <a:schemeClr val="tx1"/>
                </a:solidFill>
              </a:rPr>
              <a:t>= 0.51</a:t>
            </a:r>
          </a:p>
        </p:txBody>
      </p:sp>
      <p:graphicFrame>
        <p:nvGraphicFramePr>
          <p:cNvPr id="35" name="Table 34"/>
          <p:cNvGraphicFramePr>
            <a:graphicFrameLocks noGrp="1"/>
          </p:cNvGraphicFramePr>
          <p:nvPr>
            <p:extLst>
              <p:ext uri="{D42A27DB-BD31-4B8C-83A1-F6EECF244321}">
                <p14:modId xmlns:p14="http://schemas.microsoft.com/office/powerpoint/2010/main" val="888371141"/>
              </p:ext>
            </p:extLst>
          </p:nvPr>
        </p:nvGraphicFramePr>
        <p:xfrm>
          <a:off x="9091623" y="1996023"/>
          <a:ext cx="2535749" cy="1463040"/>
        </p:xfrm>
        <a:graphic>
          <a:graphicData uri="http://schemas.openxmlformats.org/drawingml/2006/table">
            <a:tbl>
              <a:tblPr firstRow="1" bandRow="1">
                <a:tableStyleId>{5C22544A-7EE6-4342-B048-85BDC9FD1C3A}</a:tableStyleId>
              </a:tblPr>
              <a:tblGrid>
                <a:gridCol w="648824">
                  <a:extLst>
                    <a:ext uri="{9D8B030D-6E8A-4147-A177-3AD203B41FA5}">
                      <a16:colId xmlns="" xmlns:a16="http://schemas.microsoft.com/office/drawing/2014/main" val="20000"/>
                    </a:ext>
                  </a:extLst>
                </a:gridCol>
                <a:gridCol w="1886925">
                  <a:extLst>
                    <a:ext uri="{9D8B030D-6E8A-4147-A177-3AD203B41FA5}">
                      <a16:colId xmlns="" xmlns:a16="http://schemas.microsoft.com/office/drawing/2014/main" val="20001"/>
                    </a:ext>
                  </a:extLst>
                </a:gridCol>
              </a:tblGrid>
              <a:tr h="252796">
                <a:tc>
                  <a:txBody>
                    <a:bodyPr/>
                    <a:lstStyle/>
                    <a:p>
                      <a:pPr algn="ctr"/>
                      <a:endParaRPr lang="en-US" dirty="0"/>
                    </a:p>
                  </a:txBody>
                  <a:tcPr anchor="ctr"/>
                </a:tc>
                <a:tc>
                  <a:txBody>
                    <a:bodyPr/>
                    <a:lstStyle/>
                    <a:p>
                      <a:pPr algn="ctr"/>
                      <a:r>
                        <a:rPr lang="en-US" dirty="0"/>
                        <a:t>country</a:t>
                      </a:r>
                    </a:p>
                  </a:txBody>
                  <a:tcPr anchor="ctr"/>
                </a:tc>
                <a:extLst>
                  <a:ext uri="{0D108BD9-81ED-4DB2-BD59-A6C34878D82A}">
                    <a16:rowId xmlns="" xmlns:a16="http://schemas.microsoft.com/office/drawing/2014/main" val="10000"/>
                  </a:ext>
                </a:extLst>
              </a:tr>
              <a:tr h="138285">
                <a:tc>
                  <a:txBody>
                    <a:bodyPr/>
                    <a:lstStyle/>
                    <a:p>
                      <a:pPr algn="ctr"/>
                      <a:r>
                        <a:rPr lang="mr-IN" dirty="0"/>
                        <a:t>…</a:t>
                      </a:r>
                      <a:endParaRPr lang="en-US" dirty="0"/>
                    </a:p>
                  </a:txBody>
                  <a:tcPr/>
                </a:tc>
                <a:tc>
                  <a:txBody>
                    <a:bodyPr/>
                    <a:lstStyle/>
                    <a:p>
                      <a:pPr algn="ctr"/>
                      <a:r>
                        <a:rPr lang="en-US" dirty="0">
                          <a:solidFill>
                            <a:schemeClr val="tx1"/>
                          </a:solidFill>
                        </a:rPr>
                        <a:t>USA</a:t>
                      </a:r>
                    </a:p>
                  </a:txBody>
                  <a:tcPr/>
                </a:tc>
                <a:extLst>
                  <a:ext uri="{0D108BD9-81ED-4DB2-BD59-A6C34878D82A}">
                    <a16:rowId xmlns="" xmlns:a16="http://schemas.microsoft.com/office/drawing/2014/main" val="10001"/>
                  </a:ext>
                </a:extLst>
              </a:tr>
              <a:tr h="138285">
                <a:tc>
                  <a:txBody>
                    <a:bodyPr/>
                    <a:lstStyle/>
                    <a:p>
                      <a:pPr algn="ctr"/>
                      <a:r>
                        <a:rPr lang="mr-IN" dirty="0"/>
                        <a:t>…</a:t>
                      </a:r>
                      <a:endParaRPr lang="en-US" dirty="0"/>
                    </a:p>
                  </a:txBody>
                  <a:tcPr/>
                </a:tc>
                <a:tc>
                  <a:txBody>
                    <a:bodyPr/>
                    <a:lstStyle/>
                    <a:p>
                      <a:pPr algn="ctr"/>
                      <a:r>
                        <a:rPr lang="en-US" dirty="0">
                          <a:solidFill>
                            <a:schemeClr val="tx1"/>
                          </a:solidFill>
                        </a:rPr>
                        <a:t>USA</a:t>
                      </a:r>
                    </a:p>
                  </a:txBody>
                  <a:tcPr/>
                </a:tc>
                <a:extLst>
                  <a:ext uri="{0D108BD9-81ED-4DB2-BD59-A6C34878D82A}">
                    <a16:rowId xmlns="" xmlns:a16="http://schemas.microsoft.com/office/drawing/2014/main" val="10002"/>
                  </a:ext>
                </a:extLst>
              </a:tr>
              <a:tr h="138285">
                <a:tc>
                  <a:txBody>
                    <a:bodyPr/>
                    <a:lstStyle/>
                    <a:p>
                      <a:pPr algn="ctr"/>
                      <a:r>
                        <a:rPr lang="mr-IN" dirty="0"/>
                        <a:t>…</a:t>
                      </a:r>
                      <a:endParaRPr lang="en-US" dirty="0"/>
                    </a:p>
                  </a:txBody>
                  <a:tcPr/>
                </a:tc>
                <a:tc>
                  <a:txBody>
                    <a:bodyPr/>
                    <a:lstStyle/>
                    <a:p>
                      <a:pPr algn="ctr"/>
                      <a:r>
                        <a:rPr lang="en-US" dirty="0">
                          <a:solidFill>
                            <a:schemeClr val="tx1"/>
                          </a:solidFill>
                        </a:rPr>
                        <a:t>USA</a:t>
                      </a:r>
                    </a:p>
                  </a:txBody>
                  <a:tcPr/>
                </a:tc>
                <a:extLst>
                  <a:ext uri="{0D108BD9-81ED-4DB2-BD59-A6C34878D82A}">
                    <a16:rowId xmlns="" xmlns:a16="http://schemas.microsoft.com/office/drawing/2014/main" val="10003"/>
                  </a:ext>
                </a:extLst>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1513213888"/>
              </p:ext>
            </p:extLst>
          </p:nvPr>
        </p:nvGraphicFramePr>
        <p:xfrm>
          <a:off x="9099642" y="2005719"/>
          <a:ext cx="2535749" cy="1463040"/>
        </p:xfrm>
        <a:graphic>
          <a:graphicData uri="http://schemas.openxmlformats.org/drawingml/2006/table">
            <a:tbl>
              <a:tblPr firstRow="1" bandRow="1">
                <a:tableStyleId>{5C22544A-7EE6-4342-B048-85BDC9FD1C3A}</a:tableStyleId>
              </a:tblPr>
              <a:tblGrid>
                <a:gridCol w="648824">
                  <a:extLst>
                    <a:ext uri="{9D8B030D-6E8A-4147-A177-3AD203B41FA5}">
                      <a16:colId xmlns="" xmlns:a16="http://schemas.microsoft.com/office/drawing/2014/main" val="20000"/>
                    </a:ext>
                  </a:extLst>
                </a:gridCol>
                <a:gridCol w="1886925">
                  <a:extLst>
                    <a:ext uri="{9D8B030D-6E8A-4147-A177-3AD203B41FA5}">
                      <a16:colId xmlns="" xmlns:a16="http://schemas.microsoft.com/office/drawing/2014/main" val="20001"/>
                    </a:ext>
                  </a:extLst>
                </a:gridCol>
              </a:tblGrid>
              <a:tr h="252796">
                <a:tc>
                  <a:txBody>
                    <a:bodyPr/>
                    <a:lstStyle/>
                    <a:p>
                      <a:pPr algn="ctr"/>
                      <a:endParaRPr lang="en-US" dirty="0"/>
                    </a:p>
                  </a:txBody>
                  <a:tcPr anchor="ctr"/>
                </a:tc>
                <a:tc>
                  <a:txBody>
                    <a:bodyPr/>
                    <a:lstStyle/>
                    <a:p>
                      <a:pPr algn="ctr"/>
                      <a:r>
                        <a:rPr lang="en-US" dirty="0"/>
                        <a:t>country</a:t>
                      </a:r>
                    </a:p>
                  </a:txBody>
                  <a:tcPr anchor="ctr"/>
                </a:tc>
                <a:extLst>
                  <a:ext uri="{0D108BD9-81ED-4DB2-BD59-A6C34878D82A}">
                    <a16:rowId xmlns="" xmlns:a16="http://schemas.microsoft.com/office/drawing/2014/main" val="10000"/>
                  </a:ext>
                </a:extLst>
              </a:tr>
              <a:tr h="138285">
                <a:tc>
                  <a:txBody>
                    <a:bodyPr/>
                    <a:lstStyle/>
                    <a:p>
                      <a:pPr algn="ctr"/>
                      <a:r>
                        <a:rPr lang="mr-IN" dirty="0"/>
                        <a:t>…</a:t>
                      </a:r>
                      <a:endParaRPr lang="en-US" dirty="0"/>
                    </a:p>
                  </a:txBody>
                  <a:tcPr/>
                </a:tc>
                <a:tc>
                  <a:txBody>
                    <a:bodyPr/>
                    <a:lstStyle/>
                    <a:p>
                      <a:pPr algn="ctr"/>
                      <a:r>
                        <a:rPr lang="en-US" dirty="0">
                          <a:solidFill>
                            <a:schemeClr val="tx1"/>
                          </a:solidFill>
                        </a:rPr>
                        <a:t>USA</a:t>
                      </a:r>
                    </a:p>
                  </a:txBody>
                  <a:tcPr/>
                </a:tc>
                <a:extLst>
                  <a:ext uri="{0D108BD9-81ED-4DB2-BD59-A6C34878D82A}">
                    <a16:rowId xmlns="" xmlns:a16="http://schemas.microsoft.com/office/drawing/2014/main" val="10001"/>
                  </a:ext>
                </a:extLst>
              </a:tr>
              <a:tr h="138285">
                <a:tc>
                  <a:txBody>
                    <a:bodyPr/>
                    <a:lstStyle/>
                    <a:p>
                      <a:pPr algn="ctr"/>
                      <a:r>
                        <a:rPr lang="mr-IN" dirty="0"/>
                        <a:t>…</a:t>
                      </a:r>
                      <a:endParaRPr lang="en-US" dirty="0"/>
                    </a:p>
                  </a:txBody>
                  <a:tcPr/>
                </a:tc>
                <a:tc>
                  <a:txBody>
                    <a:bodyPr/>
                    <a:lstStyle/>
                    <a:p>
                      <a:pPr algn="ctr"/>
                      <a:r>
                        <a:rPr lang="en-US" dirty="0">
                          <a:solidFill>
                            <a:schemeClr val="tx1"/>
                          </a:solidFill>
                        </a:rPr>
                        <a:t>USA</a:t>
                      </a:r>
                    </a:p>
                  </a:txBody>
                  <a:tcPr/>
                </a:tc>
                <a:extLst>
                  <a:ext uri="{0D108BD9-81ED-4DB2-BD59-A6C34878D82A}">
                    <a16:rowId xmlns="" xmlns:a16="http://schemas.microsoft.com/office/drawing/2014/main" val="10002"/>
                  </a:ext>
                </a:extLst>
              </a:tr>
              <a:tr h="138285">
                <a:tc>
                  <a:txBody>
                    <a:bodyPr/>
                    <a:lstStyle/>
                    <a:p>
                      <a:pPr algn="ctr"/>
                      <a:r>
                        <a:rPr lang="mr-IN" dirty="0"/>
                        <a:t>…</a:t>
                      </a:r>
                      <a:endParaRPr lang="en-US" dirty="0"/>
                    </a:p>
                  </a:txBody>
                  <a:tcPr/>
                </a:tc>
                <a:tc>
                  <a:txBody>
                    <a:bodyPr/>
                    <a:lstStyle/>
                    <a:p>
                      <a:pPr algn="ctr"/>
                      <a:r>
                        <a:rPr lang="en-US" dirty="0">
                          <a:solidFill>
                            <a:schemeClr val="tx1"/>
                          </a:solidFill>
                        </a:rPr>
                        <a:t>USA</a:t>
                      </a:r>
                    </a:p>
                  </a:txBody>
                  <a:tcPr/>
                </a:tc>
                <a:extLst>
                  <a:ext uri="{0D108BD9-81ED-4DB2-BD59-A6C34878D82A}">
                    <a16:rowId xmlns="" xmlns:a16="http://schemas.microsoft.com/office/drawing/2014/main" val="10003"/>
                  </a:ext>
                </a:extLst>
              </a:tr>
            </a:tbl>
          </a:graphicData>
        </a:graphic>
      </p:graphicFrame>
      <p:sp>
        <p:nvSpPr>
          <p:cNvPr id="2" name="Oval Callout 1"/>
          <p:cNvSpPr/>
          <p:nvPr/>
        </p:nvSpPr>
        <p:spPr>
          <a:xfrm>
            <a:off x="861134" y="1422761"/>
            <a:ext cx="1507809" cy="612648"/>
          </a:xfrm>
          <a:prstGeom prst="wedgeEllipseCallout">
            <a:avLst>
              <a:gd name="adj1" fmla="val 1459"/>
              <a:gd name="adj2" fmla="val 1335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Context</a:t>
            </a:r>
          </a:p>
        </p:txBody>
      </p:sp>
      <p:sp>
        <p:nvSpPr>
          <p:cNvPr id="26" name="Oval Callout 25"/>
          <p:cNvSpPr/>
          <p:nvPr/>
        </p:nvSpPr>
        <p:spPr>
          <a:xfrm>
            <a:off x="3267426" y="1422760"/>
            <a:ext cx="1507809" cy="734513"/>
          </a:xfrm>
          <a:prstGeom prst="wedgeEllipseCallout">
            <a:avLst>
              <a:gd name="adj1" fmla="val -59343"/>
              <a:gd name="adj2" fmla="val 10050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Predicate in Query</a:t>
            </a:r>
          </a:p>
        </p:txBody>
      </p:sp>
    </p:spTree>
    <p:extLst>
      <p:ext uri="{BB962C8B-B14F-4D97-AF65-F5344CB8AC3E}">
        <p14:creationId xmlns:p14="http://schemas.microsoft.com/office/powerpoint/2010/main" val="123554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698" y="1157817"/>
            <a:ext cx="6931377" cy="5198533"/>
          </a:xfrm>
          <a:prstGeom prst="rect">
            <a:avLst/>
          </a:prstGeom>
        </p:spPr>
      </p:pic>
      <p:sp>
        <p:nvSpPr>
          <p:cNvPr id="2" name="Title 1"/>
          <p:cNvSpPr>
            <a:spLocks noGrp="1"/>
          </p:cNvSpPr>
          <p:nvPr>
            <p:ph type="title"/>
          </p:nvPr>
        </p:nvSpPr>
        <p:spPr/>
        <p:txBody>
          <a:bodyPr/>
          <a:lstStyle/>
          <a:p>
            <a:r>
              <a:rPr lang="en-US" dirty="0"/>
              <a:t>SQuID algorithm</a:t>
            </a:r>
          </a:p>
        </p:txBody>
      </p:sp>
      <p:sp>
        <p:nvSpPr>
          <p:cNvPr id="3" name="Content Placeholder 2"/>
          <p:cNvSpPr>
            <a:spLocks noGrp="1"/>
          </p:cNvSpPr>
          <p:nvPr>
            <p:ph idx="1"/>
          </p:nvPr>
        </p:nvSpPr>
        <p:spPr/>
        <p:txBody>
          <a:bodyPr>
            <a:normAutofit/>
          </a:bodyPr>
          <a:lstStyle/>
          <a:p>
            <a:pPr marL="0" indent="0">
              <a:buNone/>
            </a:pPr>
            <a:r>
              <a:rPr lang="en-US" dirty="0"/>
              <a:t>Filters: to pick or drop?</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23</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693" y="3726974"/>
            <a:ext cx="4868847" cy="548640"/>
          </a:xfrm>
          <a:prstGeom prst="rect">
            <a:avLst/>
          </a:prstGeom>
          <a:ln>
            <a:solidFill>
              <a:schemeClr val="tx1"/>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0287" y="2675467"/>
            <a:ext cx="5120640" cy="602600"/>
          </a:xfrm>
          <a:prstGeom prst="rect">
            <a:avLst/>
          </a:prstGeom>
          <a:ln>
            <a:solidFill>
              <a:schemeClr val="tx1"/>
            </a:solidFill>
          </a:ln>
        </p:spPr>
      </p:pic>
      <p:grpSp>
        <p:nvGrpSpPr>
          <p:cNvPr id="21" name="Group 20"/>
          <p:cNvGrpSpPr/>
          <p:nvPr/>
        </p:nvGrpSpPr>
        <p:grpSpPr>
          <a:xfrm>
            <a:off x="8112935" y="-162"/>
            <a:ext cx="4090852" cy="821950"/>
            <a:chOff x="577841" y="2430580"/>
            <a:chExt cx="10915380" cy="1996840"/>
          </a:xfrm>
        </p:grpSpPr>
        <p:sp>
          <p:nvSpPr>
            <p:cNvPr id="22" name="Rounded Rectangle 21"/>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23" name="Rounded Rectangle 22"/>
            <p:cNvSpPr/>
            <p:nvPr/>
          </p:nvSpPr>
          <p:spPr>
            <a:xfrm>
              <a:off x="3354813" y="2430580"/>
              <a:ext cx="2654177" cy="1996840"/>
            </a:xfrm>
            <a:prstGeom prst="roundRect">
              <a:avLst>
                <a:gd name="adj" fmla="val 10000"/>
              </a:avLst>
            </a:prstGeom>
            <a:solidFill>
              <a:srgbClr val="0070C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500" dirty="0"/>
                <a:t>Query Intent Discovery</a:t>
              </a:r>
            </a:p>
          </p:txBody>
        </p:sp>
        <p:sp>
          <p:nvSpPr>
            <p:cNvPr id="24" name="Rounded Rectangle 23"/>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25" name="Rounded Rectangle 24"/>
            <p:cNvSpPr/>
            <p:nvPr/>
          </p:nvSpPr>
          <p:spPr>
            <a:xfrm>
              <a:off x="8839044" y="2430580"/>
              <a:ext cx="2654177" cy="1996840"/>
            </a:xfrm>
            <a:prstGeom prst="roundRect">
              <a:avLst>
                <a:gd name="adj" fmla="val 10000"/>
              </a:avLst>
            </a:prstGeom>
            <a:solidFill>
              <a:srgbClr val="7030A0">
                <a:alpha val="17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Evaluation</a:t>
              </a:r>
            </a:p>
          </p:txBody>
        </p:sp>
      </p:grpSp>
      <p:sp>
        <p:nvSpPr>
          <p:cNvPr id="7" name="Oval Callout 6"/>
          <p:cNvSpPr/>
          <p:nvPr/>
        </p:nvSpPr>
        <p:spPr>
          <a:xfrm>
            <a:off x="396240" y="5307633"/>
            <a:ext cx="2346959" cy="959024"/>
          </a:xfrm>
          <a:prstGeom prst="wedgeEllipseCallout">
            <a:avLst>
              <a:gd name="adj1" fmla="val 73790"/>
              <a:gd name="adj2" fmla="val -13687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solidFill>
                  <a:schemeClr val="tx1"/>
                </a:solidFill>
              </a:rPr>
              <a:t>With filter</a:t>
            </a:r>
          </a:p>
        </p:txBody>
      </p:sp>
      <p:sp>
        <p:nvSpPr>
          <p:cNvPr id="15" name="Oval Callout 14"/>
          <p:cNvSpPr/>
          <p:nvPr/>
        </p:nvSpPr>
        <p:spPr>
          <a:xfrm>
            <a:off x="8890104" y="4656575"/>
            <a:ext cx="3180823" cy="1059630"/>
          </a:xfrm>
          <a:prstGeom prst="wedgeEllipseCallout">
            <a:avLst>
              <a:gd name="adj1" fmla="val -3791"/>
              <a:gd name="adj2" fmla="val -15731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tx1"/>
                </a:solidFill>
              </a:rPr>
              <a:t>Without filter</a:t>
            </a:r>
            <a:endParaRPr lang="en-US" sz="2800" dirty="0">
              <a:solidFill>
                <a:schemeClr val="tx1"/>
              </a:solidFill>
            </a:endParaRPr>
          </a:p>
        </p:txBody>
      </p:sp>
    </p:spTree>
    <p:extLst>
      <p:ext uri="{BB962C8B-B14F-4D97-AF65-F5344CB8AC3E}">
        <p14:creationId xmlns:p14="http://schemas.microsoft.com/office/powerpoint/2010/main" val="16916946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Real-time performance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144" y="1825625"/>
            <a:ext cx="7735712" cy="4351338"/>
          </a:xfrm>
        </p:spPr>
      </p:pic>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24</a:t>
            </a:fld>
            <a:endParaRPr lang="en-US"/>
          </a:p>
        </p:txBody>
      </p:sp>
      <p:grpSp>
        <p:nvGrpSpPr>
          <p:cNvPr id="7" name="Group 6"/>
          <p:cNvGrpSpPr/>
          <p:nvPr/>
        </p:nvGrpSpPr>
        <p:grpSpPr>
          <a:xfrm>
            <a:off x="8112935" y="-164"/>
            <a:ext cx="4090852" cy="821950"/>
            <a:chOff x="577841" y="2430580"/>
            <a:chExt cx="10915380" cy="1996840"/>
          </a:xfrm>
        </p:grpSpPr>
        <p:sp>
          <p:nvSpPr>
            <p:cNvPr id="8" name="Rounded Rectangle 7"/>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9" name="Rounded Rectangle 8"/>
            <p:cNvSpPr/>
            <p:nvPr/>
          </p:nvSpPr>
          <p:spPr>
            <a:xfrm>
              <a:off x="3354813" y="2430580"/>
              <a:ext cx="2654177" cy="1996840"/>
            </a:xfrm>
            <a:prstGeom prst="roundRect">
              <a:avLst>
                <a:gd name="adj" fmla="val 10000"/>
              </a:avLst>
            </a:prstGeom>
            <a:solidFill>
              <a:srgbClr val="0070C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Query Intent Discovery</a:t>
              </a:r>
            </a:p>
          </p:txBody>
        </p:sp>
        <p:sp>
          <p:nvSpPr>
            <p:cNvPr id="10" name="Rounded Rectangle 9"/>
            <p:cNvSpPr/>
            <p:nvPr/>
          </p:nvSpPr>
          <p:spPr>
            <a:xfrm>
              <a:off x="6131782" y="2430580"/>
              <a:ext cx="2654177" cy="1996840"/>
            </a:xfrm>
            <a:prstGeom prst="roundRect">
              <a:avLst>
                <a:gd name="adj" fmla="val 10000"/>
              </a:avLst>
            </a:prstGeom>
            <a:solidFill>
              <a:srgbClr val="00B05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500" dirty="0"/>
                <a:t>Real-time</a:t>
              </a:r>
            </a:p>
          </p:txBody>
        </p:sp>
        <p:sp>
          <p:nvSpPr>
            <p:cNvPr id="11" name="Rounded Rectangle 10"/>
            <p:cNvSpPr/>
            <p:nvPr/>
          </p:nvSpPr>
          <p:spPr>
            <a:xfrm>
              <a:off x="8839044" y="2430580"/>
              <a:ext cx="2654177" cy="1996840"/>
            </a:xfrm>
            <a:prstGeom prst="roundRect">
              <a:avLst>
                <a:gd name="adj" fmla="val 10000"/>
              </a:avLst>
            </a:prstGeom>
            <a:solidFill>
              <a:srgbClr val="7030A0">
                <a:alpha val="17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Evaluation</a:t>
              </a:r>
            </a:p>
          </p:txBody>
        </p:sp>
      </p:grpSp>
    </p:spTree>
    <p:extLst>
      <p:ext uri="{BB962C8B-B14F-4D97-AF65-F5344CB8AC3E}">
        <p14:creationId xmlns:p14="http://schemas.microsoft.com/office/powerpoint/2010/main" val="1304897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344" y="366336"/>
            <a:ext cx="9386455" cy="1325563"/>
          </a:xfrm>
        </p:spPr>
        <p:txBody>
          <a:bodyPr/>
          <a:lstStyle/>
          <a:p>
            <a:r>
              <a:rPr lang="en-US" dirty="0"/>
              <a:t>Abduction-ready database</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2177730"/>
            <a:ext cx="10515600" cy="3345503"/>
          </a:xfrm>
        </p:spPr>
      </p:pic>
      <p:sp>
        <p:nvSpPr>
          <p:cNvPr id="28" name="Footer Placeholder 27"/>
          <p:cNvSpPr>
            <a:spLocks noGrp="1"/>
          </p:cNvSpPr>
          <p:nvPr>
            <p:ph type="ftr" sz="quarter" idx="11"/>
          </p:nvPr>
        </p:nvSpPr>
        <p:spPr/>
        <p:txBody>
          <a:bodyPr/>
          <a:lstStyle/>
          <a:p>
            <a:r>
              <a:rPr lang="en-US"/>
              <a:t>Example-Driven Query Intent Discovery</a:t>
            </a:r>
          </a:p>
        </p:txBody>
      </p:sp>
      <p:sp>
        <p:nvSpPr>
          <p:cNvPr id="29" name="Slide Number Placeholder 28"/>
          <p:cNvSpPr>
            <a:spLocks noGrp="1"/>
          </p:cNvSpPr>
          <p:nvPr>
            <p:ph type="sldNum" sz="quarter" idx="12"/>
          </p:nvPr>
        </p:nvSpPr>
        <p:spPr/>
        <p:txBody>
          <a:bodyPr/>
          <a:lstStyle/>
          <a:p>
            <a:fld id="{34D36792-E2A9-6A41-A564-0C91229C87C6}" type="slidenum">
              <a:rPr lang="en-US" smtClean="0"/>
              <a:t>25</a:t>
            </a:fld>
            <a:endParaRPr lang="en-US"/>
          </a:p>
        </p:txBody>
      </p:sp>
      <p:sp>
        <p:nvSpPr>
          <p:cNvPr id="3" name="Rectangle 2"/>
          <p:cNvSpPr/>
          <p:nvPr/>
        </p:nvSpPr>
        <p:spPr>
          <a:xfrm>
            <a:off x="575734" y="1720530"/>
            <a:ext cx="3462866" cy="4121470"/>
          </a:xfrm>
          <a:prstGeom prst="rect">
            <a:avLst/>
          </a:prstGeom>
          <a:solidFill>
            <a:schemeClr val="lt1">
              <a:alpha val="72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6550731" y="1720530"/>
            <a:ext cx="5113865" cy="4121470"/>
          </a:xfrm>
          <a:prstGeom prst="rect">
            <a:avLst/>
          </a:prstGeom>
          <a:solidFill>
            <a:schemeClr val="lt1">
              <a:alpha val="72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8" name="Group 17"/>
          <p:cNvGrpSpPr/>
          <p:nvPr/>
        </p:nvGrpSpPr>
        <p:grpSpPr>
          <a:xfrm>
            <a:off x="8112935" y="-164"/>
            <a:ext cx="4090852" cy="821950"/>
            <a:chOff x="577841" y="2430580"/>
            <a:chExt cx="10915380" cy="1996840"/>
          </a:xfrm>
        </p:grpSpPr>
        <p:sp>
          <p:nvSpPr>
            <p:cNvPr id="19" name="Rounded Rectangle 18"/>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20" name="Rounded Rectangle 19"/>
            <p:cNvSpPr/>
            <p:nvPr/>
          </p:nvSpPr>
          <p:spPr>
            <a:xfrm>
              <a:off x="3354813" y="2430580"/>
              <a:ext cx="2654177" cy="1996840"/>
            </a:xfrm>
            <a:prstGeom prst="roundRect">
              <a:avLst>
                <a:gd name="adj" fmla="val 10000"/>
              </a:avLst>
            </a:prstGeom>
            <a:solidFill>
              <a:srgbClr val="0070C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Query Intent Discovery</a:t>
              </a:r>
            </a:p>
          </p:txBody>
        </p:sp>
        <p:sp>
          <p:nvSpPr>
            <p:cNvPr id="21" name="Rounded Rectangle 20"/>
            <p:cNvSpPr/>
            <p:nvPr/>
          </p:nvSpPr>
          <p:spPr>
            <a:xfrm>
              <a:off x="6131782" y="2430580"/>
              <a:ext cx="2654177" cy="1996840"/>
            </a:xfrm>
            <a:prstGeom prst="roundRect">
              <a:avLst>
                <a:gd name="adj" fmla="val 10000"/>
              </a:avLst>
            </a:prstGeom>
            <a:solidFill>
              <a:srgbClr val="00B05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500" dirty="0"/>
                <a:t>Real-time</a:t>
              </a:r>
            </a:p>
          </p:txBody>
        </p:sp>
        <p:sp>
          <p:nvSpPr>
            <p:cNvPr id="22" name="Rounded Rectangle 21"/>
            <p:cNvSpPr/>
            <p:nvPr/>
          </p:nvSpPr>
          <p:spPr>
            <a:xfrm>
              <a:off x="8839044" y="2430580"/>
              <a:ext cx="2654177" cy="1996840"/>
            </a:xfrm>
            <a:prstGeom prst="roundRect">
              <a:avLst>
                <a:gd name="adj" fmla="val 10000"/>
              </a:avLst>
            </a:prstGeom>
            <a:solidFill>
              <a:srgbClr val="7030A0">
                <a:alpha val="17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Evaluation</a:t>
              </a:r>
            </a:p>
          </p:txBody>
        </p:sp>
      </p:grpSp>
      <p:pic>
        <p:nvPicPr>
          <p:cNvPr id="13" name="Picture 12">
            <a:extLst>
              <a:ext uri="{FF2B5EF4-FFF2-40B4-BE49-F238E27FC236}">
                <a16:creationId xmlns="" xmlns:a16="http://schemas.microsoft.com/office/drawing/2014/main" id="{70BB37FC-85A8-1347-A3F4-5D9175CF7D99}"/>
              </a:ext>
            </a:extLst>
          </p:cNvPr>
          <p:cNvPicPr>
            <a:picLocks noChangeAspect="1"/>
          </p:cNvPicPr>
          <p:nvPr/>
        </p:nvPicPr>
        <p:blipFill>
          <a:blip r:embed="rId5"/>
          <a:stretch>
            <a:fillRect/>
          </a:stretch>
        </p:blipFill>
        <p:spPr>
          <a:xfrm flipH="1">
            <a:off x="838200" y="592489"/>
            <a:ext cx="868680" cy="809274"/>
          </a:xfrm>
          <a:prstGeom prst="rect">
            <a:avLst/>
          </a:prstGeom>
        </p:spPr>
      </p:pic>
    </p:spTree>
    <p:custDataLst>
      <p:tags r:id="rId1"/>
    </p:custDataLst>
    <p:extLst>
      <p:ext uri="{BB962C8B-B14F-4D97-AF65-F5344CB8AC3E}">
        <p14:creationId xmlns:p14="http://schemas.microsoft.com/office/powerpoint/2010/main" val="131799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9" presetClass="exit" presetSubtype="0" fill="hold" grpId="0" nodeType="withEffect">
                                  <p:stCondLst>
                                    <p:cond delay="0"/>
                                  </p:stCondLst>
                                  <p:childTnLst>
                                    <p:animEffect transition="out" filter="dissolv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45323"/>
            <a:ext cx="9144000" cy="2387600"/>
          </a:xfrm>
        </p:spPr>
        <p:txBody>
          <a:bodyPr/>
          <a:lstStyle/>
          <a:p>
            <a:r>
              <a:rPr lang="en-US" dirty="0"/>
              <a:t>How well does SQuID do in practice?</a:t>
            </a:r>
          </a:p>
        </p:txBody>
      </p:sp>
    </p:spTree>
    <p:extLst>
      <p:ext uri="{BB962C8B-B14F-4D97-AF65-F5344CB8AC3E}">
        <p14:creationId xmlns:p14="http://schemas.microsoft.com/office/powerpoint/2010/main" val="16830710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33501"/>
            <a:ext cx="11186160" cy="4686300"/>
          </a:xfrm>
        </p:spPr>
        <p:txBody>
          <a:bodyPr>
            <a:noAutofit/>
          </a:bodyPr>
          <a:lstStyle/>
          <a:p>
            <a:pPr marL="514350" indent="-514350">
              <a:buFont typeface="+mj-lt"/>
              <a:buAutoNum type="arabicPeriod"/>
            </a:pPr>
            <a:r>
              <a:rPr lang="en-US" sz="3200" dirty="0"/>
              <a:t>How efficient is SQuID for </a:t>
            </a:r>
            <a:r>
              <a:rPr lang="en-US" sz="3200" b="1" dirty="0"/>
              <a:t>large datasets</a:t>
            </a:r>
            <a:r>
              <a:rPr lang="en-US" sz="3200" dirty="0"/>
              <a:t> and </a:t>
            </a:r>
            <a:r>
              <a:rPr lang="en-US" sz="3200" b="1" dirty="0"/>
              <a:t>many examples?</a:t>
            </a:r>
          </a:p>
          <a:p>
            <a:pPr marL="514350" indent="-514350">
              <a:buFont typeface="+mj-lt"/>
              <a:buAutoNum type="arabicPeriod"/>
            </a:pPr>
            <a:r>
              <a:rPr lang="en-US" sz="3200" dirty="0"/>
              <a:t>Does SQuID </a:t>
            </a:r>
            <a:r>
              <a:rPr lang="en-US" sz="3200" b="1" dirty="0"/>
              <a:t>infer the right query</a:t>
            </a:r>
            <a:r>
              <a:rPr lang="en-US" sz="3200" dirty="0"/>
              <a:t>?</a:t>
            </a:r>
          </a:p>
          <a:p>
            <a:pPr marL="514350" indent="-514350">
              <a:buFont typeface="+mj-lt"/>
              <a:buAutoNum type="arabicPeriod"/>
            </a:pPr>
            <a:r>
              <a:rPr lang="en-US" sz="3200" dirty="0"/>
              <a:t>Can </a:t>
            </a:r>
            <a:r>
              <a:rPr lang="en-US" sz="3200" b="1" dirty="0"/>
              <a:t>alternative techniques </a:t>
            </a:r>
            <a:r>
              <a:rPr lang="en-US" sz="3200" dirty="0"/>
              <a:t>be effective in intent discovery?</a:t>
            </a:r>
          </a:p>
          <a:p>
            <a:pPr lvl="1"/>
            <a:r>
              <a:rPr lang="en-US" sz="3200" dirty="0"/>
              <a:t>Query Reverse Engineering (TALOS, 2014)</a:t>
            </a:r>
          </a:p>
          <a:p>
            <a:pPr lvl="1"/>
            <a:r>
              <a:rPr lang="en-US" sz="3200" dirty="0"/>
              <a:t>Positive and Unlabeled Learning (Elkan et al., 2008)</a:t>
            </a:r>
          </a:p>
          <a:p>
            <a:pPr lvl="1"/>
            <a:endParaRPr lang="en-US" sz="3200" dirty="0"/>
          </a:p>
          <a:p>
            <a:r>
              <a:rPr lang="en-US" sz="3200" dirty="0"/>
              <a:t>Query run-time comparison [In the paper]</a:t>
            </a:r>
          </a:p>
          <a:p>
            <a:r>
              <a:rPr lang="en-US" sz="3200" dirty="0"/>
              <a:t>Case studies [In the paper]</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27</a:t>
            </a:fld>
            <a:endParaRPr lang="en-US"/>
          </a:p>
        </p:txBody>
      </p:sp>
      <p:grpSp>
        <p:nvGrpSpPr>
          <p:cNvPr id="6" name="Group 5"/>
          <p:cNvGrpSpPr/>
          <p:nvPr/>
        </p:nvGrpSpPr>
        <p:grpSpPr>
          <a:xfrm>
            <a:off x="8112935" y="-166"/>
            <a:ext cx="4090852" cy="821950"/>
            <a:chOff x="577841" y="2430580"/>
            <a:chExt cx="10915380" cy="1996840"/>
          </a:xfrm>
        </p:grpSpPr>
        <p:sp>
          <p:nvSpPr>
            <p:cNvPr id="7" name="Rounded Rectangle 6"/>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8" name="Rounded Rectangle 7"/>
            <p:cNvSpPr/>
            <p:nvPr/>
          </p:nvSpPr>
          <p:spPr>
            <a:xfrm>
              <a:off x="3354813" y="2430580"/>
              <a:ext cx="2654177" cy="1996840"/>
            </a:xfrm>
            <a:prstGeom prst="roundRect">
              <a:avLst>
                <a:gd name="adj" fmla="val 10000"/>
              </a:avLst>
            </a:prstGeom>
            <a:solidFill>
              <a:srgbClr val="0070C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Query Intent Discovery</a:t>
              </a:r>
            </a:p>
          </p:txBody>
        </p:sp>
        <p:sp>
          <p:nvSpPr>
            <p:cNvPr id="9" name="Rounded Rectangle 8"/>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10" name="Rounded Rectangle 9"/>
            <p:cNvSpPr/>
            <p:nvPr/>
          </p:nvSpPr>
          <p:spPr>
            <a:xfrm>
              <a:off x="8839044" y="2430580"/>
              <a:ext cx="2654177" cy="1996840"/>
            </a:xfrm>
            <a:prstGeom prst="roundRect">
              <a:avLst>
                <a:gd name="adj" fmla="val 10000"/>
              </a:avLst>
            </a:prstGeom>
            <a:solidFill>
              <a:srgbClr val="7030A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400" dirty="0"/>
                <a:t>Evaluation</a:t>
              </a:r>
            </a:p>
          </p:txBody>
        </p:sp>
      </p:grpSp>
    </p:spTree>
    <p:extLst>
      <p:ext uri="{BB962C8B-B14F-4D97-AF65-F5344CB8AC3E}">
        <p14:creationId xmlns:p14="http://schemas.microsoft.com/office/powerpoint/2010/main" val="4763115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3572" y="1535502"/>
            <a:ext cx="4324495" cy="4520241"/>
          </a:xfrm>
          <a:prstGeom prst="rect">
            <a:avLst/>
          </a:prstGeom>
          <a:ln>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t"/>
          <a:lstStyle/>
          <a:p>
            <a:r>
              <a:rPr lang="en-US"/>
              <a:t>[In the paper]</a:t>
            </a:r>
          </a:p>
        </p:txBody>
      </p:sp>
      <p:sp>
        <p:nvSpPr>
          <p:cNvPr id="2" name="Title 1"/>
          <p:cNvSpPr>
            <a:spLocks noGrp="1"/>
          </p:cNvSpPr>
          <p:nvPr>
            <p:ph type="title"/>
          </p:nvPr>
        </p:nvSpPr>
        <p:spPr/>
        <p:txBody>
          <a:bodyPr/>
          <a:lstStyle/>
          <a:p>
            <a:r>
              <a:rPr lang="en-US" dirty="0"/>
              <a:t>Datasets</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28</a:t>
            </a:fld>
            <a:endParaRPr lang="en-US"/>
          </a:p>
        </p:txBody>
      </p:sp>
      <p:grpSp>
        <p:nvGrpSpPr>
          <p:cNvPr id="22" name="Group 21"/>
          <p:cNvGrpSpPr/>
          <p:nvPr/>
        </p:nvGrpSpPr>
        <p:grpSpPr>
          <a:xfrm>
            <a:off x="8112935" y="-166"/>
            <a:ext cx="4090852" cy="821950"/>
            <a:chOff x="577841" y="2430580"/>
            <a:chExt cx="10915380" cy="1996840"/>
          </a:xfrm>
        </p:grpSpPr>
        <p:sp>
          <p:nvSpPr>
            <p:cNvPr id="23" name="Rounded Rectangle 22"/>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24" name="Rounded Rectangle 23"/>
            <p:cNvSpPr/>
            <p:nvPr/>
          </p:nvSpPr>
          <p:spPr>
            <a:xfrm>
              <a:off x="3354813" y="2430580"/>
              <a:ext cx="2654177" cy="1996840"/>
            </a:xfrm>
            <a:prstGeom prst="roundRect">
              <a:avLst>
                <a:gd name="adj" fmla="val 10000"/>
              </a:avLst>
            </a:prstGeom>
            <a:solidFill>
              <a:srgbClr val="0070C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Query Intent Discovery</a:t>
              </a:r>
            </a:p>
          </p:txBody>
        </p:sp>
        <p:sp>
          <p:nvSpPr>
            <p:cNvPr id="25" name="Rounded Rectangle 24"/>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26" name="Rounded Rectangle 25"/>
            <p:cNvSpPr/>
            <p:nvPr/>
          </p:nvSpPr>
          <p:spPr>
            <a:xfrm>
              <a:off x="8839044" y="2430580"/>
              <a:ext cx="2654177" cy="1996840"/>
            </a:xfrm>
            <a:prstGeom prst="roundRect">
              <a:avLst>
                <a:gd name="adj" fmla="val 10000"/>
              </a:avLst>
            </a:prstGeom>
            <a:solidFill>
              <a:srgbClr val="7030A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400" dirty="0"/>
                <a:t>Evaluation</a:t>
              </a:r>
            </a:p>
          </p:txBody>
        </p:sp>
      </p:grpSp>
      <p:grpSp>
        <p:nvGrpSpPr>
          <p:cNvPr id="3" name="Group 2"/>
          <p:cNvGrpSpPr/>
          <p:nvPr/>
        </p:nvGrpSpPr>
        <p:grpSpPr>
          <a:xfrm>
            <a:off x="7827639" y="1699625"/>
            <a:ext cx="3772029" cy="4082076"/>
            <a:chOff x="7292339" y="1531562"/>
            <a:chExt cx="4307330" cy="4250139"/>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2339" y="4301728"/>
              <a:ext cx="1815325" cy="1479973"/>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2339" y="2551488"/>
              <a:ext cx="3344467" cy="1449806"/>
            </a:xfrm>
            <a:prstGeom prst="rect">
              <a:avLst/>
            </a:prstGeom>
          </p:spPr>
        </p:pic>
        <p:sp>
          <p:nvSpPr>
            <p:cNvPr id="31" name="Rectangular Callout 30"/>
            <p:cNvSpPr/>
            <p:nvPr/>
          </p:nvSpPr>
          <p:spPr>
            <a:xfrm>
              <a:off x="9307437" y="1531562"/>
              <a:ext cx="2245871" cy="1179052"/>
            </a:xfrm>
            <a:prstGeom prst="wedgeRectCallout">
              <a:avLst>
                <a:gd name="adj1" fmla="val -42514"/>
                <a:gd name="adj2" fmla="val 8770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solidFill>
                    <a:schemeClr val="tx1"/>
                  </a:solidFill>
                </a:rPr>
                <a:t>5 benchmark queries</a:t>
              </a:r>
            </a:p>
          </p:txBody>
        </p:sp>
        <p:sp>
          <p:nvSpPr>
            <p:cNvPr id="32" name="Rectangular Callout 31"/>
            <p:cNvSpPr/>
            <p:nvPr/>
          </p:nvSpPr>
          <p:spPr>
            <a:xfrm>
              <a:off x="9307438" y="3769624"/>
              <a:ext cx="2292231" cy="1179052"/>
            </a:xfrm>
            <a:prstGeom prst="wedgeRectCallout">
              <a:avLst>
                <a:gd name="adj1" fmla="val -56476"/>
                <a:gd name="adj2" fmla="val 99338"/>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solidFill>
                    <a:schemeClr val="tx1"/>
                  </a:solidFill>
                </a:rPr>
                <a:t>20 benchmark queries</a:t>
              </a:r>
            </a:p>
          </p:txBody>
        </p:sp>
      </p:grpSp>
      <p:grpSp>
        <p:nvGrpSpPr>
          <p:cNvPr id="6" name="Group 5"/>
          <p:cNvGrpSpPr/>
          <p:nvPr/>
        </p:nvGrpSpPr>
        <p:grpSpPr>
          <a:xfrm>
            <a:off x="866114" y="1690687"/>
            <a:ext cx="6226717" cy="4179975"/>
            <a:chOff x="866114" y="1690687"/>
            <a:chExt cx="6226717" cy="4179975"/>
          </a:xfrm>
        </p:grpSpPr>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114" y="3268488"/>
              <a:ext cx="1714500" cy="1714500"/>
            </a:xfrm>
            <a:prstGeom prst="rect">
              <a:avLst/>
            </a:prstGeom>
          </p:spPr>
        </p:pic>
        <p:sp>
          <p:nvSpPr>
            <p:cNvPr id="33" name="Rectangular Callout 32"/>
            <p:cNvSpPr/>
            <p:nvPr/>
          </p:nvSpPr>
          <p:spPr>
            <a:xfrm>
              <a:off x="952501" y="1699625"/>
              <a:ext cx="1691639" cy="712708"/>
            </a:xfrm>
            <a:prstGeom prst="wedgeRectCallout">
              <a:avLst>
                <a:gd name="adj1" fmla="val -12785"/>
                <a:gd name="adj2" fmla="val 15826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solidFill>
                    <a:schemeClr val="tx1"/>
                  </a:solidFill>
                </a:rPr>
                <a:t>633 MB</a:t>
              </a:r>
            </a:p>
          </p:txBody>
        </p:sp>
        <p:sp>
          <p:nvSpPr>
            <p:cNvPr id="35" name="Rectangular Callout 34"/>
            <p:cNvSpPr/>
            <p:nvPr/>
          </p:nvSpPr>
          <p:spPr>
            <a:xfrm>
              <a:off x="3104881" y="1690687"/>
              <a:ext cx="3987950" cy="2078937"/>
            </a:xfrm>
            <a:prstGeom prst="wedgeRectCallout">
              <a:avLst>
                <a:gd name="adj1" fmla="val -63014"/>
                <a:gd name="adj2" fmla="val 30621"/>
              </a:avLst>
            </a:prstGeom>
          </p:spPr>
          <p:style>
            <a:lnRef idx="2">
              <a:schemeClr val="accent3">
                <a:shade val="50000"/>
              </a:schemeClr>
            </a:lnRef>
            <a:fillRef idx="1">
              <a:schemeClr val="accent3"/>
            </a:fillRef>
            <a:effectRef idx="0">
              <a:schemeClr val="accent3"/>
            </a:effectRef>
            <a:fontRef idx="minor">
              <a:schemeClr val="lt1"/>
            </a:fontRef>
          </p:style>
          <p:txBody>
            <a:bodyPr lIns="274320" rtlCol="0" anchor="ctr"/>
            <a:lstStyle/>
            <a:p>
              <a:r>
                <a:rPr lang="en-US" sz="2800" dirty="0">
                  <a:solidFill>
                    <a:schemeClr val="tx1"/>
                  </a:solidFill>
                </a:rPr>
                <a:t>15 relations </a:t>
              </a:r>
            </a:p>
            <a:p>
              <a:pPr marL="285750" indent="-285750">
                <a:buFont typeface="Arial" charset="0"/>
                <a:buChar char="•"/>
              </a:pPr>
              <a:r>
                <a:rPr lang="en-US" sz="2800" dirty="0">
                  <a:solidFill>
                    <a:schemeClr val="tx1"/>
                  </a:solidFill>
                  <a:latin typeface="Courier New" charset="0"/>
                  <a:ea typeface="Courier New" charset="0"/>
                  <a:cs typeface="Courier New" charset="0"/>
                </a:rPr>
                <a:t>person</a:t>
              </a:r>
              <a:r>
                <a:rPr lang="en-US" sz="2800" dirty="0">
                  <a:solidFill>
                    <a:schemeClr val="tx1"/>
                  </a:solidFill>
                </a:rPr>
                <a:t>: 6M rows </a:t>
              </a:r>
            </a:p>
            <a:p>
              <a:pPr marL="285750" indent="-285750">
                <a:buFont typeface="Arial" charset="0"/>
                <a:buChar char="•"/>
              </a:pPr>
              <a:r>
                <a:rPr lang="en-US" sz="2800" dirty="0">
                  <a:solidFill>
                    <a:schemeClr val="tx1"/>
                  </a:solidFill>
                  <a:latin typeface="Courier New" charset="0"/>
                  <a:ea typeface="Courier New" charset="0"/>
                  <a:cs typeface="Courier New" charset="0"/>
                </a:rPr>
                <a:t>movies</a:t>
              </a:r>
              <a:r>
                <a:rPr lang="en-US" sz="2800" dirty="0">
                  <a:solidFill>
                    <a:schemeClr val="tx1"/>
                  </a:solidFill>
                </a:rPr>
                <a:t>: 1M rows </a:t>
              </a:r>
            </a:p>
            <a:p>
              <a:pPr marL="285750" indent="-285750">
                <a:buFont typeface="Arial" charset="0"/>
                <a:buChar char="•"/>
              </a:pPr>
              <a:r>
                <a:rPr lang="en-US" sz="2800" dirty="0" err="1">
                  <a:solidFill>
                    <a:schemeClr val="tx1"/>
                  </a:solidFill>
                  <a:latin typeface="Courier New" charset="0"/>
                  <a:ea typeface="Courier New" charset="0"/>
                  <a:cs typeface="Courier New" charset="0"/>
                </a:rPr>
                <a:t>castinfo</a:t>
              </a:r>
              <a:r>
                <a:rPr lang="en-US" sz="2800" dirty="0">
                  <a:solidFill>
                    <a:schemeClr val="tx1"/>
                  </a:solidFill>
                </a:rPr>
                <a:t>: 14M rows</a:t>
              </a:r>
            </a:p>
          </p:txBody>
        </p:sp>
        <p:sp>
          <p:nvSpPr>
            <p:cNvPr id="36" name="Rectangular Callout 35"/>
            <p:cNvSpPr/>
            <p:nvPr/>
          </p:nvSpPr>
          <p:spPr>
            <a:xfrm>
              <a:off x="3315423" y="4691610"/>
              <a:ext cx="2292231" cy="1179052"/>
            </a:xfrm>
            <a:prstGeom prst="wedgeRectCallout">
              <a:avLst>
                <a:gd name="adj1" fmla="val -81409"/>
                <a:gd name="adj2" fmla="val -8097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solidFill>
                    <a:schemeClr val="tx1"/>
                  </a:solidFill>
                </a:rPr>
                <a:t>16 benchmark queries</a:t>
              </a:r>
            </a:p>
          </p:txBody>
        </p:sp>
      </p:grpSp>
    </p:spTree>
    <p:extLst>
      <p:ext uri="{BB962C8B-B14F-4D97-AF65-F5344CB8AC3E}">
        <p14:creationId xmlns:p14="http://schemas.microsoft.com/office/powerpoint/2010/main" val="2726619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Settings</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29</a:t>
            </a:fld>
            <a:endParaRPr lang="en-US"/>
          </a:p>
        </p:txBody>
      </p:sp>
      <p:sp>
        <p:nvSpPr>
          <p:cNvPr id="12" name="Rectangle 11"/>
          <p:cNvSpPr/>
          <p:nvPr/>
        </p:nvSpPr>
        <p:spPr>
          <a:xfrm>
            <a:off x="554256" y="2900153"/>
            <a:ext cx="1846992" cy="127560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solidFill>
                  <a:sysClr val="windowText" lastClr="000000"/>
                </a:solidFill>
              </a:rPr>
              <a:t>Benchmark Query</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110" y="2485987"/>
            <a:ext cx="853995" cy="853995"/>
          </a:xfrm>
          <a:prstGeom prst="rect">
            <a:avLst/>
          </a:prstGeom>
        </p:spPr>
      </p:pic>
      <p:sp>
        <p:nvSpPr>
          <p:cNvPr id="14" name="Right Arrow 13"/>
          <p:cNvSpPr/>
          <p:nvPr/>
        </p:nvSpPr>
        <p:spPr>
          <a:xfrm>
            <a:off x="2649310" y="3339982"/>
            <a:ext cx="1146835" cy="48251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aphicFrame>
        <p:nvGraphicFramePr>
          <p:cNvPr id="17" name="Table 16"/>
          <p:cNvGraphicFramePr>
            <a:graphicFrameLocks noGrp="1"/>
          </p:cNvGraphicFramePr>
          <p:nvPr>
            <p:extLst>
              <p:ext uri="{D42A27DB-BD31-4B8C-83A1-F6EECF244321}">
                <p14:modId xmlns:p14="http://schemas.microsoft.com/office/powerpoint/2010/main" val="1199233001"/>
              </p:ext>
            </p:extLst>
          </p:nvPr>
        </p:nvGraphicFramePr>
        <p:xfrm>
          <a:off x="4043206" y="1464824"/>
          <a:ext cx="1232263" cy="4572000"/>
        </p:xfrm>
        <a:graphic>
          <a:graphicData uri="http://schemas.openxmlformats.org/drawingml/2006/table">
            <a:tbl>
              <a:tblPr firstRow="1" bandRow="1">
                <a:tableStyleId>{073A0DAA-6AF3-43AB-8588-CEC1D06C72B9}</a:tableStyleId>
              </a:tblPr>
              <a:tblGrid>
                <a:gridCol w="1232263">
                  <a:extLst>
                    <a:ext uri="{9D8B030D-6E8A-4147-A177-3AD203B41FA5}">
                      <a16:colId xmlns="" xmlns:a16="http://schemas.microsoft.com/office/drawing/2014/main" val="20000"/>
                    </a:ext>
                  </a:extLst>
                </a:gridCol>
              </a:tblGrid>
              <a:tr h="0">
                <a:tc>
                  <a:txBody>
                    <a:bodyPr/>
                    <a:lstStyle/>
                    <a:p>
                      <a:pPr algn="ctr"/>
                      <a:r>
                        <a:rPr lang="en-US" sz="2800" dirty="0"/>
                        <a:t>Result</a:t>
                      </a:r>
                    </a:p>
                    <a:p>
                      <a:pPr algn="ctr"/>
                      <a:endParaRPr lang="en-US" sz="2800" dirty="0"/>
                    </a:p>
                  </a:txBody>
                  <a:tcPr/>
                </a:tc>
                <a:extLst>
                  <a:ext uri="{0D108BD9-81ED-4DB2-BD59-A6C34878D82A}">
                    <a16:rowId xmlns="" xmlns:a16="http://schemas.microsoft.com/office/drawing/2014/main" val="10000"/>
                  </a:ext>
                </a:extLst>
              </a:tr>
              <a:tr h="0">
                <a:tc>
                  <a:txBody>
                    <a:bodyPr/>
                    <a:lstStyle/>
                    <a:p>
                      <a:endParaRPr lang="en-US" sz="2800" dirty="0"/>
                    </a:p>
                  </a:txBody>
                  <a:tcPr/>
                </a:tc>
                <a:extLst>
                  <a:ext uri="{0D108BD9-81ED-4DB2-BD59-A6C34878D82A}">
                    <a16:rowId xmlns="" xmlns:a16="http://schemas.microsoft.com/office/drawing/2014/main" val="10001"/>
                  </a:ext>
                </a:extLst>
              </a:tr>
              <a:tr h="0">
                <a:tc>
                  <a:txBody>
                    <a:bodyPr/>
                    <a:lstStyle/>
                    <a:p>
                      <a:endParaRPr lang="en-US" sz="2800" dirty="0"/>
                    </a:p>
                  </a:txBody>
                  <a:tcPr/>
                </a:tc>
                <a:extLst>
                  <a:ext uri="{0D108BD9-81ED-4DB2-BD59-A6C34878D82A}">
                    <a16:rowId xmlns="" xmlns:a16="http://schemas.microsoft.com/office/drawing/2014/main" val="10002"/>
                  </a:ext>
                </a:extLst>
              </a:tr>
              <a:tr h="0">
                <a:tc>
                  <a:txBody>
                    <a:bodyPr/>
                    <a:lstStyle/>
                    <a:p>
                      <a:endParaRPr lang="en-US" sz="2800"/>
                    </a:p>
                  </a:txBody>
                  <a:tcPr/>
                </a:tc>
                <a:extLst>
                  <a:ext uri="{0D108BD9-81ED-4DB2-BD59-A6C34878D82A}">
                    <a16:rowId xmlns="" xmlns:a16="http://schemas.microsoft.com/office/drawing/2014/main" val="10003"/>
                  </a:ext>
                </a:extLst>
              </a:tr>
              <a:tr h="0">
                <a:tc>
                  <a:txBody>
                    <a:bodyPr/>
                    <a:lstStyle/>
                    <a:p>
                      <a:endParaRPr lang="en-US" sz="2800"/>
                    </a:p>
                  </a:txBody>
                  <a:tcPr/>
                </a:tc>
                <a:extLst>
                  <a:ext uri="{0D108BD9-81ED-4DB2-BD59-A6C34878D82A}">
                    <a16:rowId xmlns="" xmlns:a16="http://schemas.microsoft.com/office/drawing/2014/main" val="10004"/>
                  </a:ext>
                </a:extLst>
              </a:tr>
              <a:tr h="0">
                <a:tc>
                  <a:txBody>
                    <a:bodyPr/>
                    <a:lstStyle/>
                    <a:p>
                      <a:endParaRPr lang="en-US" sz="2800" dirty="0"/>
                    </a:p>
                  </a:txBody>
                  <a:tcPr/>
                </a:tc>
                <a:extLst>
                  <a:ext uri="{0D108BD9-81ED-4DB2-BD59-A6C34878D82A}">
                    <a16:rowId xmlns="" xmlns:a16="http://schemas.microsoft.com/office/drawing/2014/main" val="10005"/>
                  </a:ext>
                </a:extLst>
              </a:tr>
              <a:tr h="0">
                <a:tc>
                  <a:txBody>
                    <a:bodyPr/>
                    <a:lstStyle/>
                    <a:p>
                      <a:endParaRPr lang="en-US" sz="2800"/>
                    </a:p>
                  </a:txBody>
                  <a:tcPr/>
                </a:tc>
                <a:extLst>
                  <a:ext uri="{0D108BD9-81ED-4DB2-BD59-A6C34878D82A}">
                    <a16:rowId xmlns="" xmlns:a16="http://schemas.microsoft.com/office/drawing/2014/main" val="10006"/>
                  </a:ext>
                </a:extLst>
              </a:tr>
              <a:tr h="0">
                <a:tc>
                  <a:txBody>
                    <a:bodyPr/>
                    <a:lstStyle/>
                    <a:p>
                      <a:endParaRPr lang="en-US" sz="2800" dirty="0"/>
                    </a:p>
                  </a:txBody>
                  <a:tcPr/>
                </a:tc>
                <a:extLst>
                  <a:ext uri="{0D108BD9-81ED-4DB2-BD59-A6C34878D82A}">
                    <a16:rowId xmlns="" xmlns:a16="http://schemas.microsoft.com/office/drawing/2014/main" val="10007"/>
                  </a:ext>
                </a:extLst>
              </a:tr>
            </a:tbl>
          </a:graphicData>
        </a:graphic>
      </p:graphicFrame>
      <p:sp>
        <p:nvSpPr>
          <p:cNvPr id="18" name="Rounded Rectangular Callout 17"/>
          <p:cNvSpPr/>
          <p:nvPr/>
        </p:nvSpPr>
        <p:spPr>
          <a:xfrm>
            <a:off x="838201" y="5251694"/>
            <a:ext cx="2628018" cy="622709"/>
          </a:xfrm>
          <a:prstGeom prst="wedgeRoundRectCallout">
            <a:avLst>
              <a:gd name="adj1" fmla="val 61639"/>
              <a:gd name="adj2" fmla="val -157460"/>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000" dirty="0">
                <a:solidFill>
                  <a:sysClr val="windowText" lastClr="000000"/>
                </a:solidFill>
              </a:rPr>
              <a:t>Ground Truth</a:t>
            </a:r>
          </a:p>
        </p:txBody>
      </p:sp>
      <p:sp>
        <p:nvSpPr>
          <p:cNvPr id="20" name="Right Arrow 19"/>
          <p:cNvSpPr/>
          <p:nvPr/>
        </p:nvSpPr>
        <p:spPr>
          <a:xfrm>
            <a:off x="5495732" y="3295901"/>
            <a:ext cx="603209" cy="48312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ounded Rectangular Callout 20"/>
          <p:cNvSpPr/>
          <p:nvPr/>
        </p:nvSpPr>
        <p:spPr>
          <a:xfrm>
            <a:off x="5564103" y="1473306"/>
            <a:ext cx="1473892" cy="613208"/>
          </a:xfrm>
          <a:prstGeom prst="wedgeRoundRectCallout">
            <a:avLst>
              <a:gd name="adj1" fmla="val -35523"/>
              <a:gd name="adj2" fmla="val 248640"/>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000">
                <a:solidFill>
                  <a:sysClr val="windowText" lastClr="000000"/>
                </a:solidFill>
              </a:rPr>
              <a:t>Sample</a:t>
            </a:r>
            <a:endParaRPr lang="en-US" sz="3000" dirty="0">
              <a:solidFill>
                <a:sysClr val="windowText" lastClr="000000"/>
              </a:solidFill>
            </a:endParaRPr>
          </a:p>
        </p:txBody>
      </p:sp>
      <p:graphicFrame>
        <p:nvGraphicFramePr>
          <p:cNvPr id="23" name="Table 22"/>
          <p:cNvGraphicFramePr>
            <a:graphicFrameLocks noGrp="1"/>
          </p:cNvGraphicFramePr>
          <p:nvPr>
            <p:extLst>
              <p:ext uri="{D42A27DB-BD31-4B8C-83A1-F6EECF244321}">
                <p14:modId xmlns:p14="http://schemas.microsoft.com/office/powerpoint/2010/main" val="287906130"/>
              </p:ext>
            </p:extLst>
          </p:nvPr>
        </p:nvGraphicFramePr>
        <p:xfrm>
          <a:off x="6374803" y="2756590"/>
          <a:ext cx="1479175" cy="1554480"/>
        </p:xfrm>
        <a:graphic>
          <a:graphicData uri="http://schemas.openxmlformats.org/drawingml/2006/table">
            <a:tbl>
              <a:tblPr firstRow="1" bandRow="1">
                <a:tableStyleId>{073A0DAA-6AF3-43AB-8588-CEC1D06C72B9}</a:tableStyleId>
              </a:tblPr>
              <a:tblGrid>
                <a:gridCol w="1479175">
                  <a:extLst>
                    <a:ext uri="{9D8B030D-6E8A-4147-A177-3AD203B41FA5}">
                      <a16:colId xmlns="" xmlns:a16="http://schemas.microsoft.com/office/drawing/2014/main" val="20000"/>
                    </a:ext>
                  </a:extLst>
                </a:gridCol>
              </a:tblGrid>
              <a:tr h="0">
                <a:tc>
                  <a:txBody>
                    <a:bodyPr/>
                    <a:lstStyle/>
                    <a:p>
                      <a:pPr algn="ctr"/>
                      <a:r>
                        <a:rPr lang="en-US" sz="2800" dirty="0"/>
                        <a:t>Example</a:t>
                      </a:r>
                    </a:p>
                  </a:txBody>
                  <a:tcPr/>
                </a:tc>
                <a:extLst>
                  <a:ext uri="{0D108BD9-81ED-4DB2-BD59-A6C34878D82A}">
                    <a16:rowId xmlns="" xmlns:a16="http://schemas.microsoft.com/office/drawing/2014/main" val="10000"/>
                  </a:ext>
                </a:extLst>
              </a:tr>
              <a:tr h="0">
                <a:tc>
                  <a:txBody>
                    <a:bodyPr/>
                    <a:lstStyle/>
                    <a:p>
                      <a:endParaRPr lang="en-US" sz="2800" dirty="0"/>
                    </a:p>
                  </a:txBody>
                  <a:tcPr/>
                </a:tc>
                <a:extLst>
                  <a:ext uri="{0D108BD9-81ED-4DB2-BD59-A6C34878D82A}">
                    <a16:rowId xmlns="" xmlns:a16="http://schemas.microsoft.com/office/drawing/2014/main" val="10001"/>
                  </a:ext>
                </a:extLst>
              </a:tr>
              <a:tr h="0">
                <a:tc>
                  <a:txBody>
                    <a:bodyPr/>
                    <a:lstStyle/>
                    <a:p>
                      <a:endParaRPr lang="en-US" sz="2800" dirty="0"/>
                    </a:p>
                  </a:txBody>
                  <a:tcPr/>
                </a:tc>
                <a:extLst>
                  <a:ext uri="{0D108BD9-81ED-4DB2-BD59-A6C34878D82A}">
                    <a16:rowId xmlns="" xmlns:a16="http://schemas.microsoft.com/office/drawing/2014/main" val="10002"/>
                  </a:ext>
                </a:extLst>
              </a:tr>
            </a:tbl>
          </a:graphicData>
        </a:graphic>
      </p:graphicFrame>
      <p:pic>
        <p:nvPicPr>
          <p:cNvPr id="24" name="Picture 23">
            <a:extLst>
              <a:ext uri="{FF2B5EF4-FFF2-40B4-BE49-F238E27FC236}">
                <a16:creationId xmlns="" xmlns:a16="http://schemas.microsoft.com/office/drawing/2014/main" id="{70BB37FC-85A8-1347-A3F4-5D9175CF7D99}"/>
              </a:ext>
            </a:extLst>
          </p:cNvPr>
          <p:cNvPicPr>
            <a:picLocks noChangeAspect="1"/>
          </p:cNvPicPr>
          <p:nvPr/>
        </p:nvPicPr>
        <p:blipFill>
          <a:blip r:embed="rId4"/>
          <a:stretch>
            <a:fillRect/>
          </a:stretch>
        </p:blipFill>
        <p:spPr>
          <a:xfrm flipH="1">
            <a:off x="8656538" y="3127363"/>
            <a:ext cx="868680" cy="809274"/>
          </a:xfrm>
          <a:prstGeom prst="rect">
            <a:avLst/>
          </a:prstGeom>
        </p:spPr>
      </p:pic>
      <p:sp>
        <p:nvSpPr>
          <p:cNvPr id="25" name="Right Arrow 24"/>
          <p:cNvSpPr/>
          <p:nvPr/>
        </p:nvSpPr>
        <p:spPr>
          <a:xfrm>
            <a:off x="7990823" y="3290438"/>
            <a:ext cx="572810" cy="48312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aphicFrame>
        <p:nvGraphicFramePr>
          <p:cNvPr id="27" name="Table 26"/>
          <p:cNvGraphicFramePr>
            <a:graphicFrameLocks noGrp="1"/>
          </p:cNvGraphicFramePr>
          <p:nvPr>
            <p:extLst>
              <p:ext uri="{D42A27DB-BD31-4B8C-83A1-F6EECF244321}">
                <p14:modId xmlns:p14="http://schemas.microsoft.com/office/powerpoint/2010/main" val="271212520"/>
              </p:ext>
            </p:extLst>
          </p:nvPr>
        </p:nvGraphicFramePr>
        <p:xfrm>
          <a:off x="10603158" y="1478117"/>
          <a:ext cx="1232263" cy="4572000"/>
        </p:xfrm>
        <a:graphic>
          <a:graphicData uri="http://schemas.openxmlformats.org/drawingml/2006/table">
            <a:tbl>
              <a:tblPr firstRow="1" bandRow="1">
                <a:tableStyleId>{073A0DAA-6AF3-43AB-8588-CEC1D06C72B9}</a:tableStyleId>
              </a:tblPr>
              <a:tblGrid>
                <a:gridCol w="1232263">
                  <a:extLst>
                    <a:ext uri="{9D8B030D-6E8A-4147-A177-3AD203B41FA5}">
                      <a16:colId xmlns="" xmlns:a16="http://schemas.microsoft.com/office/drawing/2014/main" val="20000"/>
                    </a:ext>
                  </a:extLst>
                </a:gridCol>
              </a:tblGrid>
              <a:tr h="0">
                <a:tc>
                  <a:txBody>
                    <a:bodyPr/>
                    <a:lstStyle/>
                    <a:p>
                      <a:pPr algn="ctr"/>
                      <a:r>
                        <a:rPr lang="en-US" sz="2800" dirty="0"/>
                        <a:t>SQuID Result</a:t>
                      </a:r>
                    </a:p>
                  </a:txBody>
                  <a:tcPr/>
                </a:tc>
                <a:extLst>
                  <a:ext uri="{0D108BD9-81ED-4DB2-BD59-A6C34878D82A}">
                    <a16:rowId xmlns="" xmlns:a16="http://schemas.microsoft.com/office/drawing/2014/main" val="10000"/>
                  </a:ext>
                </a:extLst>
              </a:tr>
              <a:tr h="0">
                <a:tc>
                  <a:txBody>
                    <a:bodyPr/>
                    <a:lstStyle/>
                    <a:p>
                      <a:endParaRPr lang="en-US" sz="2800" dirty="0"/>
                    </a:p>
                  </a:txBody>
                  <a:tcPr/>
                </a:tc>
                <a:extLst>
                  <a:ext uri="{0D108BD9-81ED-4DB2-BD59-A6C34878D82A}">
                    <a16:rowId xmlns="" xmlns:a16="http://schemas.microsoft.com/office/drawing/2014/main" val="10001"/>
                  </a:ext>
                </a:extLst>
              </a:tr>
              <a:tr h="0">
                <a:tc>
                  <a:txBody>
                    <a:bodyPr/>
                    <a:lstStyle/>
                    <a:p>
                      <a:endParaRPr lang="en-US" sz="2800" dirty="0"/>
                    </a:p>
                  </a:txBody>
                  <a:tcPr/>
                </a:tc>
                <a:extLst>
                  <a:ext uri="{0D108BD9-81ED-4DB2-BD59-A6C34878D82A}">
                    <a16:rowId xmlns="" xmlns:a16="http://schemas.microsoft.com/office/drawing/2014/main" val="10002"/>
                  </a:ext>
                </a:extLst>
              </a:tr>
              <a:tr h="0">
                <a:tc>
                  <a:txBody>
                    <a:bodyPr/>
                    <a:lstStyle/>
                    <a:p>
                      <a:endParaRPr lang="en-US" sz="2800"/>
                    </a:p>
                  </a:txBody>
                  <a:tcPr/>
                </a:tc>
                <a:extLst>
                  <a:ext uri="{0D108BD9-81ED-4DB2-BD59-A6C34878D82A}">
                    <a16:rowId xmlns="" xmlns:a16="http://schemas.microsoft.com/office/drawing/2014/main" val="10003"/>
                  </a:ext>
                </a:extLst>
              </a:tr>
              <a:tr h="0">
                <a:tc>
                  <a:txBody>
                    <a:bodyPr/>
                    <a:lstStyle/>
                    <a:p>
                      <a:endParaRPr lang="en-US" sz="2800" dirty="0"/>
                    </a:p>
                  </a:txBody>
                  <a:tcPr/>
                </a:tc>
                <a:extLst>
                  <a:ext uri="{0D108BD9-81ED-4DB2-BD59-A6C34878D82A}">
                    <a16:rowId xmlns="" xmlns:a16="http://schemas.microsoft.com/office/drawing/2014/main" val="10004"/>
                  </a:ext>
                </a:extLst>
              </a:tr>
              <a:tr h="0">
                <a:tc>
                  <a:txBody>
                    <a:bodyPr/>
                    <a:lstStyle/>
                    <a:p>
                      <a:endParaRPr lang="en-US" sz="2800"/>
                    </a:p>
                  </a:txBody>
                  <a:tcPr/>
                </a:tc>
                <a:extLst>
                  <a:ext uri="{0D108BD9-81ED-4DB2-BD59-A6C34878D82A}">
                    <a16:rowId xmlns="" xmlns:a16="http://schemas.microsoft.com/office/drawing/2014/main" val="10005"/>
                  </a:ext>
                </a:extLst>
              </a:tr>
              <a:tr h="0">
                <a:tc>
                  <a:txBody>
                    <a:bodyPr/>
                    <a:lstStyle/>
                    <a:p>
                      <a:endParaRPr lang="en-US" sz="2800"/>
                    </a:p>
                  </a:txBody>
                  <a:tcPr/>
                </a:tc>
                <a:extLst>
                  <a:ext uri="{0D108BD9-81ED-4DB2-BD59-A6C34878D82A}">
                    <a16:rowId xmlns="" xmlns:a16="http://schemas.microsoft.com/office/drawing/2014/main" val="10006"/>
                  </a:ext>
                </a:extLst>
              </a:tr>
              <a:tr h="0">
                <a:tc>
                  <a:txBody>
                    <a:bodyPr/>
                    <a:lstStyle/>
                    <a:p>
                      <a:endParaRPr lang="en-US" sz="2800" dirty="0"/>
                    </a:p>
                  </a:txBody>
                  <a:tcPr/>
                </a:tc>
                <a:extLst>
                  <a:ext uri="{0D108BD9-81ED-4DB2-BD59-A6C34878D82A}">
                    <a16:rowId xmlns="" xmlns:a16="http://schemas.microsoft.com/office/drawing/2014/main" val="10007"/>
                  </a:ext>
                </a:extLst>
              </a:tr>
            </a:tbl>
          </a:graphicData>
        </a:graphic>
      </p:graphicFrame>
      <p:sp>
        <p:nvSpPr>
          <p:cNvPr id="28" name="Right Arrow 27"/>
          <p:cNvSpPr/>
          <p:nvPr/>
        </p:nvSpPr>
        <p:spPr>
          <a:xfrm>
            <a:off x="9677354" y="3339367"/>
            <a:ext cx="698115" cy="48312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ounded Rectangular Callout 28"/>
          <p:cNvSpPr/>
          <p:nvPr/>
        </p:nvSpPr>
        <p:spPr>
          <a:xfrm>
            <a:off x="8020137" y="1048717"/>
            <a:ext cx="2143703" cy="1053082"/>
          </a:xfrm>
          <a:prstGeom prst="wedgeRoundRectCallout">
            <a:avLst>
              <a:gd name="adj1" fmla="val 38124"/>
              <a:gd name="adj2" fmla="val 165970"/>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000" dirty="0">
                <a:solidFill>
                  <a:sysClr val="windowText" lastClr="000000"/>
                </a:solidFill>
              </a:rPr>
              <a:t>Inferred Query</a:t>
            </a:r>
          </a:p>
        </p:txBody>
      </p:sp>
      <p:grpSp>
        <p:nvGrpSpPr>
          <p:cNvPr id="38" name="Group 37"/>
          <p:cNvGrpSpPr/>
          <p:nvPr/>
        </p:nvGrpSpPr>
        <p:grpSpPr>
          <a:xfrm>
            <a:off x="3886689" y="1325678"/>
            <a:ext cx="8069348" cy="4853204"/>
            <a:chOff x="3886689" y="1325678"/>
            <a:chExt cx="8069348" cy="4853204"/>
          </a:xfrm>
        </p:grpSpPr>
        <p:grpSp>
          <p:nvGrpSpPr>
            <p:cNvPr id="33" name="Group 32"/>
            <p:cNvGrpSpPr/>
            <p:nvPr/>
          </p:nvGrpSpPr>
          <p:grpSpPr>
            <a:xfrm>
              <a:off x="5564103" y="4521512"/>
              <a:ext cx="4811366" cy="1352891"/>
              <a:chOff x="5564103" y="4521512"/>
              <a:chExt cx="4811366" cy="1352891"/>
            </a:xfrm>
          </p:grpSpPr>
          <p:sp>
            <p:nvSpPr>
              <p:cNvPr id="31" name="Left-Right Arrow 30"/>
              <p:cNvSpPr/>
              <p:nvPr/>
            </p:nvSpPr>
            <p:spPr>
              <a:xfrm>
                <a:off x="5564103" y="4521512"/>
                <a:ext cx="4811366" cy="1352891"/>
              </a:xfrm>
              <a:prstGeom prst="lef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2" name="TextBox 31"/>
              <p:cNvSpPr txBox="1"/>
              <p:nvPr/>
            </p:nvSpPr>
            <p:spPr>
              <a:xfrm>
                <a:off x="7348554" y="4896800"/>
                <a:ext cx="1685749" cy="523220"/>
              </a:xfrm>
              <a:prstGeom prst="rect">
                <a:avLst/>
              </a:prstGeom>
              <a:noFill/>
            </p:spPr>
            <p:txBody>
              <a:bodyPr wrap="square" rtlCol="0">
                <a:spAutoFit/>
              </a:bodyPr>
              <a:lstStyle/>
              <a:p>
                <a:r>
                  <a:rPr lang="en-US" sz="2800" dirty="0"/>
                  <a:t>Compare</a:t>
                </a:r>
              </a:p>
            </p:txBody>
          </p:sp>
        </p:grpSp>
        <p:sp>
          <p:nvSpPr>
            <p:cNvPr id="34" name="Rectangle 33"/>
            <p:cNvSpPr/>
            <p:nvPr/>
          </p:nvSpPr>
          <p:spPr>
            <a:xfrm>
              <a:off x="3886689" y="1325678"/>
              <a:ext cx="1516137" cy="4839951"/>
            </a:xfrm>
            <a:prstGeom prst="rect">
              <a:avLst/>
            </a:prstGeom>
            <a:noFill/>
            <a:ln>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Rectangle 35"/>
            <p:cNvSpPr/>
            <p:nvPr/>
          </p:nvSpPr>
          <p:spPr>
            <a:xfrm>
              <a:off x="10439900" y="1338931"/>
              <a:ext cx="1516137" cy="4839951"/>
            </a:xfrm>
            <a:prstGeom prst="rect">
              <a:avLst/>
            </a:prstGeom>
            <a:noFill/>
            <a:ln>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30" name="Group 29"/>
          <p:cNvGrpSpPr/>
          <p:nvPr/>
        </p:nvGrpSpPr>
        <p:grpSpPr>
          <a:xfrm>
            <a:off x="8112935" y="-166"/>
            <a:ext cx="4090852" cy="821950"/>
            <a:chOff x="577841" y="2430580"/>
            <a:chExt cx="10915380" cy="1996840"/>
          </a:xfrm>
        </p:grpSpPr>
        <p:sp>
          <p:nvSpPr>
            <p:cNvPr id="35" name="Rounded Rectangle 34"/>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37" name="Rounded Rectangle 36"/>
            <p:cNvSpPr/>
            <p:nvPr/>
          </p:nvSpPr>
          <p:spPr>
            <a:xfrm>
              <a:off x="3354813" y="2430580"/>
              <a:ext cx="2654177" cy="1996840"/>
            </a:xfrm>
            <a:prstGeom prst="roundRect">
              <a:avLst>
                <a:gd name="adj" fmla="val 10000"/>
              </a:avLst>
            </a:prstGeom>
            <a:solidFill>
              <a:srgbClr val="0070C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Query Intent Discovery</a:t>
              </a:r>
            </a:p>
          </p:txBody>
        </p:sp>
        <p:sp>
          <p:nvSpPr>
            <p:cNvPr id="39" name="Rounded Rectangle 38"/>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40" name="Rounded Rectangle 39"/>
            <p:cNvSpPr/>
            <p:nvPr/>
          </p:nvSpPr>
          <p:spPr>
            <a:xfrm>
              <a:off x="8839044" y="2430580"/>
              <a:ext cx="2654177" cy="1996840"/>
            </a:xfrm>
            <a:prstGeom prst="roundRect">
              <a:avLst>
                <a:gd name="adj" fmla="val 10000"/>
              </a:avLst>
            </a:prstGeom>
            <a:solidFill>
              <a:srgbClr val="7030A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400" dirty="0"/>
                <a:t>Evaluation</a:t>
              </a:r>
            </a:p>
          </p:txBody>
        </p:sp>
      </p:grpSp>
    </p:spTree>
    <p:extLst>
      <p:ext uri="{BB962C8B-B14F-4D97-AF65-F5344CB8AC3E}">
        <p14:creationId xmlns:p14="http://schemas.microsoft.com/office/powerpoint/2010/main" val="20935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P spid="20" grpId="0" animBg="1"/>
      <p:bldP spid="21" grpId="0" animBg="1"/>
      <p:bldP spid="25" grpId="0" animBg="1"/>
      <p:bldP spid="28"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900" y="1937479"/>
            <a:ext cx="6438900" cy="3633641"/>
          </a:xfrm>
          <a:prstGeom prst="rect">
            <a:avLst/>
          </a:prstGeom>
        </p:spPr>
      </p:pic>
      <p:sp>
        <p:nvSpPr>
          <p:cNvPr id="3" name="Content Placeholder 2"/>
          <p:cNvSpPr>
            <a:spLocks noGrp="1"/>
          </p:cNvSpPr>
          <p:nvPr>
            <p:ph idx="1"/>
          </p:nvPr>
        </p:nvSpPr>
        <p:spPr>
          <a:xfrm>
            <a:off x="838200" y="911225"/>
            <a:ext cx="10515600" cy="4351338"/>
          </a:xfrm>
        </p:spPr>
        <p:txBody>
          <a:bodyPr>
            <a:normAutofit/>
          </a:bodyPr>
          <a:lstStyle/>
          <a:p>
            <a:r>
              <a:rPr lang="en-US" sz="3200" dirty="0"/>
              <a:t>Alice wants to find all </a:t>
            </a:r>
            <a:r>
              <a:rPr lang="en-US" sz="3200" dirty="0">
                <a:solidFill>
                  <a:srgbClr val="FF0000"/>
                </a:solidFill>
              </a:rPr>
              <a:t>Funny Actors </a:t>
            </a:r>
            <a:r>
              <a:rPr lang="en-US" sz="3200" dirty="0"/>
              <a:t>from the IMDb database.</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3</a:t>
            </a:fld>
            <a:endParaRPr lang="en-US"/>
          </a:p>
        </p:txBody>
      </p:sp>
      <p:grpSp>
        <p:nvGrpSpPr>
          <p:cNvPr id="8" name="Group 7"/>
          <p:cNvGrpSpPr/>
          <p:nvPr/>
        </p:nvGrpSpPr>
        <p:grpSpPr>
          <a:xfrm>
            <a:off x="1073427" y="1937480"/>
            <a:ext cx="3174724" cy="3756884"/>
            <a:chOff x="7402161" y="1073667"/>
            <a:chExt cx="4038600" cy="4972702"/>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161" y="2639268"/>
              <a:ext cx="3987800" cy="18415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5661" y="1073667"/>
              <a:ext cx="3924300" cy="16256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761" y="4420769"/>
              <a:ext cx="3937000" cy="1625600"/>
            </a:xfrm>
            <a:prstGeom prst="rect">
              <a:avLst/>
            </a:prstGeom>
          </p:spPr>
        </p:pic>
      </p:grpSp>
    </p:spTree>
    <p:extLst>
      <p:ext uri="{BB962C8B-B14F-4D97-AF65-F5344CB8AC3E}">
        <p14:creationId xmlns:p14="http://schemas.microsoft.com/office/powerpoint/2010/main" val="35895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27661" y="1438741"/>
            <a:ext cx="6066006" cy="4862435"/>
          </a:xfrm>
        </p:spPr>
      </p:pic>
      <p:sp>
        <p:nvSpPr>
          <p:cNvPr id="2" name="Title 1"/>
          <p:cNvSpPr>
            <a:spLocks noGrp="1"/>
          </p:cNvSpPr>
          <p:nvPr>
            <p:ph type="title"/>
          </p:nvPr>
        </p:nvSpPr>
        <p:spPr>
          <a:xfrm>
            <a:off x="838200" y="365125"/>
            <a:ext cx="7187596" cy="1325563"/>
          </a:xfrm>
        </p:spPr>
        <p:txBody>
          <a:bodyPr>
            <a:normAutofit fontScale="90000"/>
          </a:bodyPr>
          <a:lstStyle/>
          <a:p>
            <a:r>
              <a:rPr lang="en-US"/>
              <a:t>How does SQuID perform with large datasets or many examples?</a:t>
            </a:r>
            <a:endParaRPr lang="en-US" dirty="0"/>
          </a:p>
        </p:txBody>
      </p:sp>
      <p:sp>
        <p:nvSpPr>
          <p:cNvPr id="4" name="Footer Placeholder 3"/>
          <p:cNvSpPr>
            <a:spLocks noGrp="1"/>
          </p:cNvSpPr>
          <p:nvPr>
            <p:ph type="ftr" sz="quarter" idx="11"/>
          </p:nvPr>
        </p:nvSpPr>
        <p:spPr/>
        <p:txBody>
          <a:bodyPr/>
          <a:lstStyle/>
          <a:p>
            <a:r>
              <a:rPr lang="en-US" dirty="0"/>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30</a:t>
            </a:fld>
            <a:endParaRPr lang="en-US"/>
          </a:p>
        </p:txBody>
      </p:sp>
      <p:sp>
        <p:nvSpPr>
          <p:cNvPr id="9" name="Rectangular Callout 8"/>
          <p:cNvSpPr/>
          <p:nvPr/>
        </p:nvSpPr>
        <p:spPr>
          <a:xfrm>
            <a:off x="838200" y="4676339"/>
            <a:ext cx="2061117" cy="1307306"/>
          </a:xfrm>
          <a:prstGeom prst="wedgeRectCallout">
            <a:avLst>
              <a:gd name="adj1" fmla="val 116881"/>
              <a:gd name="adj2" fmla="val -29361"/>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tx1"/>
                </a:solidFill>
              </a:rPr>
              <a:t>Linear in example size</a:t>
            </a:r>
          </a:p>
        </p:txBody>
      </p:sp>
      <p:grpSp>
        <p:nvGrpSpPr>
          <p:cNvPr id="7" name="Group 6"/>
          <p:cNvGrpSpPr/>
          <p:nvPr/>
        </p:nvGrpSpPr>
        <p:grpSpPr>
          <a:xfrm>
            <a:off x="8408019" y="2509896"/>
            <a:ext cx="3428381" cy="2147808"/>
            <a:chOff x="8408019" y="1438741"/>
            <a:chExt cx="3428381" cy="2147808"/>
          </a:xfrm>
        </p:grpSpPr>
        <p:grpSp>
          <p:nvGrpSpPr>
            <p:cNvPr id="17" name="Group 16"/>
            <p:cNvGrpSpPr/>
            <p:nvPr/>
          </p:nvGrpSpPr>
          <p:grpSpPr>
            <a:xfrm>
              <a:off x="8408019" y="1438741"/>
              <a:ext cx="3428381" cy="2147808"/>
              <a:chOff x="8408019" y="1438741"/>
              <a:chExt cx="3428381" cy="3260372"/>
            </a:xfrm>
          </p:grpSpPr>
          <p:sp>
            <p:nvSpPr>
              <p:cNvPr id="10" name="Rectangular Callout 9"/>
              <p:cNvSpPr/>
              <p:nvPr/>
            </p:nvSpPr>
            <p:spPr>
              <a:xfrm>
                <a:off x="9448801" y="1438741"/>
                <a:ext cx="2387599" cy="3260372"/>
              </a:xfrm>
              <a:prstGeom prst="wedgeRectCallout">
                <a:avLst>
                  <a:gd name="adj1" fmla="val -84094"/>
                  <a:gd name="adj2" fmla="val 4852"/>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800" dirty="0">
                    <a:solidFill>
                      <a:schemeClr val="tx1"/>
                    </a:solidFill>
                  </a:rPr>
                  <a:t>Logarithmic </a:t>
                </a:r>
              </a:p>
              <a:p>
                <a:pPr algn="ctr"/>
                <a:r>
                  <a:rPr lang="en-US" sz="2800" dirty="0">
                    <a:solidFill>
                      <a:schemeClr val="tx1"/>
                    </a:solidFill>
                  </a:rPr>
                  <a:t>in DB size</a:t>
                </a:r>
              </a:p>
            </p:txBody>
          </p:sp>
          <p:sp>
            <p:nvSpPr>
              <p:cNvPr id="12" name="Right Brace 11"/>
              <p:cNvSpPr/>
              <p:nvPr/>
            </p:nvSpPr>
            <p:spPr>
              <a:xfrm>
                <a:off x="8408019" y="1569993"/>
                <a:ext cx="272787" cy="2790084"/>
              </a:xfrm>
              <a:prstGeom prst="rightBrace">
                <a:avLst/>
              </a:prstGeom>
              <a:ln w="539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5940" y="2308921"/>
              <a:ext cx="2254931" cy="1232473"/>
            </a:xfrm>
            <a:prstGeom prst="rect">
              <a:avLst/>
            </a:prstGeom>
          </p:spPr>
        </p:pic>
      </p:grpSp>
      <p:grpSp>
        <p:nvGrpSpPr>
          <p:cNvPr id="25" name="Group 24"/>
          <p:cNvGrpSpPr/>
          <p:nvPr/>
        </p:nvGrpSpPr>
        <p:grpSpPr>
          <a:xfrm>
            <a:off x="8112935" y="-166"/>
            <a:ext cx="4090852" cy="821950"/>
            <a:chOff x="577841" y="2430580"/>
            <a:chExt cx="10915380" cy="1996840"/>
          </a:xfrm>
        </p:grpSpPr>
        <p:sp>
          <p:nvSpPr>
            <p:cNvPr id="26" name="Rounded Rectangle 25"/>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27" name="Rounded Rectangle 26"/>
            <p:cNvSpPr/>
            <p:nvPr/>
          </p:nvSpPr>
          <p:spPr>
            <a:xfrm>
              <a:off x="3354813" y="2430580"/>
              <a:ext cx="2654177" cy="1996840"/>
            </a:xfrm>
            <a:prstGeom prst="roundRect">
              <a:avLst>
                <a:gd name="adj" fmla="val 10000"/>
              </a:avLst>
            </a:prstGeom>
            <a:solidFill>
              <a:srgbClr val="0070C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Query Intent Discovery</a:t>
              </a:r>
            </a:p>
          </p:txBody>
        </p:sp>
        <p:sp>
          <p:nvSpPr>
            <p:cNvPr id="28" name="Rounded Rectangle 27"/>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29" name="Rounded Rectangle 28"/>
            <p:cNvSpPr/>
            <p:nvPr/>
          </p:nvSpPr>
          <p:spPr>
            <a:xfrm>
              <a:off x="8839044" y="2430580"/>
              <a:ext cx="2654177" cy="1996840"/>
            </a:xfrm>
            <a:prstGeom prst="roundRect">
              <a:avLst>
                <a:gd name="adj" fmla="val 10000"/>
              </a:avLst>
            </a:prstGeom>
            <a:solidFill>
              <a:srgbClr val="7030A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400" dirty="0"/>
                <a:t>Evaluation</a:t>
              </a:r>
            </a:p>
          </p:txBody>
        </p:sp>
      </p:grpSp>
      <p:sp>
        <p:nvSpPr>
          <p:cNvPr id="30" name="Rectangular Callout 29"/>
          <p:cNvSpPr/>
          <p:nvPr/>
        </p:nvSpPr>
        <p:spPr>
          <a:xfrm>
            <a:off x="838200" y="2406902"/>
            <a:ext cx="1695356" cy="1502158"/>
          </a:xfrm>
          <a:prstGeom prst="wedgeRectCallout">
            <a:avLst>
              <a:gd name="adj1" fmla="val 166640"/>
              <a:gd name="adj2" fmla="val 78279"/>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tx1"/>
                </a:solidFill>
              </a:rPr>
              <a:t>Abduction time </a:t>
            </a:r>
            <a:r>
              <a:rPr lang="en-US" sz="2800">
                <a:solidFill>
                  <a:schemeClr val="tx1"/>
                </a:solidFill>
              </a:rPr>
              <a:t>is practical</a:t>
            </a:r>
            <a:endParaRPr lang="en-US" sz="2800" dirty="0">
              <a:solidFill>
                <a:schemeClr val="tx1"/>
              </a:solidFill>
            </a:endParaRPr>
          </a:p>
        </p:txBody>
      </p:sp>
    </p:spTree>
    <p:custDataLst>
      <p:tags r:id="rId1"/>
    </p:custDataLst>
    <p:extLst>
      <p:ext uri="{BB962C8B-B14F-4D97-AF65-F5344CB8AC3E}">
        <p14:creationId xmlns:p14="http://schemas.microsoft.com/office/powerpoint/2010/main" val="156068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0" y="365125"/>
            <a:ext cx="11106150" cy="1325563"/>
          </a:xfrm>
        </p:spPr>
        <p:txBody>
          <a:bodyPr>
            <a:normAutofit/>
          </a:bodyPr>
          <a:lstStyle/>
          <a:p>
            <a:r>
              <a:rPr lang="en-US" sz="4200" dirty="0"/>
              <a:t>SQuID works with few examples</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31</a:t>
            </a:fld>
            <a:endParaRPr 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9775" r="646"/>
          <a:stretch/>
        </p:blipFill>
        <p:spPr>
          <a:xfrm>
            <a:off x="1285892" y="2594769"/>
            <a:ext cx="9620216" cy="356711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3828" r="1338" b="89262"/>
          <a:stretch/>
        </p:blipFill>
        <p:spPr>
          <a:xfrm>
            <a:off x="1953962" y="1681888"/>
            <a:ext cx="8874626" cy="709611"/>
          </a:xfrm>
          <a:prstGeom prst="rect">
            <a:avLst/>
          </a:prstGeom>
        </p:spPr>
      </p:pic>
      <p:sp>
        <p:nvSpPr>
          <p:cNvPr id="11" name="Rectangular Callout 10"/>
          <p:cNvSpPr/>
          <p:nvPr/>
        </p:nvSpPr>
        <p:spPr>
          <a:xfrm>
            <a:off x="6798711" y="2676106"/>
            <a:ext cx="5259563" cy="1307306"/>
          </a:xfrm>
          <a:prstGeom prst="wedgeRectCallout">
            <a:avLst>
              <a:gd name="adj1" fmla="val -109643"/>
              <a:gd name="adj2" fmla="val 126951"/>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tx1"/>
                </a:solidFill>
              </a:rPr>
              <a:t>Indian actors who acted in </a:t>
            </a:r>
          </a:p>
          <a:p>
            <a:pPr algn="ctr"/>
            <a:r>
              <a:rPr lang="en-US" sz="2800" dirty="0">
                <a:solidFill>
                  <a:schemeClr val="tx1"/>
                </a:solidFill>
              </a:rPr>
              <a:t>at least 15 Hollywood movies</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662" t="51091" r="83009" b="2662"/>
          <a:stretch/>
        </p:blipFill>
        <p:spPr>
          <a:xfrm>
            <a:off x="1545510" y="4222615"/>
            <a:ext cx="1387482" cy="1828424"/>
          </a:xfrm>
          <a:prstGeom prst="rect">
            <a:avLst/>
          </a:prstGeom>
        </p:spPr>
      </p:pic>
      <p:grpSp>
        <p:nvGrpSpPr>
          <p:cNvPr id="23" name="Group 22"/>
          <p:cNvGrpSpPr/>
          <p:nvPr/>
        </p:nvGrpSpPr>
        <p:grpSpPr>
          <a:xfrm>
            <a:off x="8112935" y="-166"/>
            <a:ext cx="4090852" cy="821950"/>
            <a:chOff x="577841" y="2430580"/>
            <a:chExt cx="10915380" cy="1996840"/>
          </a:xfrm>
        </p:grpSpPr>
        <p:sp>
          <p:nvSpPr>
            <p:cNvPr id="24" name="Rounded Rectangle 23"/>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25" name="Rounded Rectangle 24"/>
            <p:cNvSpPr/>
            <p:nvPr/>
          </p:nvSpPr>
          <p:spPr>
            <a:xfrm>
              <a:off x="3354813" y="2430580"/>
              <a:ext cx="2654177" cy="1996840"/>
            </a:xfrm>
            <a:prstGeom prst="roundRect">
              <a:avLst>
                <a:gd name="adj" fmla="val 10000"/>
              </a:avLst>
            </a:prstGeom>
            <a:solidFill>
              <a:srgbClr val="0070C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Query Intent Discovery</a:t>
              </a:r>
            </a:p>
          </p:txBody>
        </p:sp>
        <p:sp>
          <p:nvSpPr>
            <p:cNvPr id="26" name="Rounded Rectangle 25"/>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27" name="Rounded Rectangle 26"/>
            <p:cNvSpPr/>
            <p:nvPr/>
          </p:nvSpPr>
          <p:spPr>
            <a:xfrm>
              <a:off x="8839044" y="2430580"/>
              <a:ext cx="2654177" cy="1996840"/>
            </a:xfrm>
            <a:prstGeom prst="roundRect">
              <a:avLst>
                <a:gd name="adj" fmla="val 10000"/>
              </a:avLst>
            </a:prstGeom>
            <a:solidFill>
              <a:srgbClr val="7030A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400" dirty="0"/>
                <a:t>Evaluation</a:t>
              </a:r>
            </a:p>
          </p:txBody>
        </p:sp>
      </p:grpSp>
    </p:spTree>
    <p:custDataLst>
      <p:tags r:id="rId1"/>
    </p:custDataLst>
    <p:extLst>
      <p:ext uri="{BB962C8B-B14F-4D97-AF65-F5344CB8AC3E}">
        <p14:creationId xmlns:p14="http://schemas.microsoft.com/office/powerpoint/2010/main" val="31604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500" fill="hold"/>
                                        <p:tgtEl>
                                          <p:spTgt spid="12"/>
                                        </p:tgtEl>
                                      </p:cBhvr>
                                      <p:by x="190000" y="190000"/>
                                    </p:animScale>
                                  </p:childTnLst>
                                </p:cTn>
                              </p:par>
                              <p:par>
                                <p:cTn id="9" presetID="10" presetClass="entr" presetSubtype="0"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4785"/>
            <a:ext cx="10515600" cy="1325563"/>
          </a:xfrm>
        </p:spPr>
        <p:txBody>
          <a:bodyPr/>
          <a:lstStyle/>
          <a:p>
            <a:r>
              <a:rPr lang="en-US" dirty="0"/>
              <a:t> Query Reverse Engineering</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32</a:t>
            </a:fld>
            <a:endParaRPr lang="en-US"/>
          </a:p>
        </p:txBody>
      </p:sp>
      <p:grpSp>
        <p:nvGrpSpPr>
          <p:cNvPr id="6" name="Group 5"/>
          <p:cNvGrpSpPr/>
          <p:nvPr/>
        </p:nvGrpSpPr>
        <p:grpSpPr>
          <a:xfrm>
            <a:off x="8112935" y="-166"/>
            <a:ext cx="4090852" cy="821950"/>
            <a:chOff x="577841" y="2430580"/>
            <a:chExt cx="10915380" cy="1996840"/>
          </a:xfrm>
        </p:grpSpPr>
        <p:sp>
          <p:nvSpPr>
            <p:cNvPr id="7" name="Rounded Rectangle 6"/>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8" name="Rounded Rectangle 7"/>
            <p:cNvSpPr/>
            <p:nvPr/>
          </p:nvSpPr>
          <p:spPr>
            <a:xfrm>
              <a:off x="3354813" y="2430580"/>
              <a:ext cx="2654177" cy="1996840"/>
            </a:xfrm>
            <a:prstGeom prst="roundRect">
              <a:avLst>
                <a:gd name="adj" fmla="val 10000"/>
              </a:avLst>
            </a:prstGeom>
            <a:solidFill>
              <a:srgbClr val="0070C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Query Intent Discovery</a:t>
              </a:r>
            </a:p>
          </p:txBody>
        </p:sp>
        <p:sp>
          <p:nvSpPr>
            <p:cNvPr id="9" name="Rounded Rectangle 8"/>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10" name="Rounded Rectangle 9"/>
            <p:cNvSpPr/>
            <p:nvPr/>
          </p:nvSpPr>
          <p:spPr>
            <a:xfrm>
              <a:off x="8839044" y="2430580"/>
              <a:ext cx="2654177" cy="1996840"/>
            </a:xfrm>
            <a:prstGeom prst="roundRect">
              <a:avLst>
                <a:gd name="adj" fmla="val 10000"/>
              </a:avLst>
            </a:prstGeom>
            <a:solidFill>
              <a:srgbClr val="7030A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400" dirty="0"/>
                <a:t>Evaluation</a:t>
              </a:r>
            </a:p>
          </p:txBody>
        </p:sp>
      </p:grpSp>
      <p:graphicFrame>
        <p:nvGraphicFramePr>
          <p:cNvPr id="21" name="Table 20"/>
          <p:cNvGraphicFramePr>
            <a:graphicFrameLocks noGrp="1"/>
          </p:cNvGraphicFramePr>
          <p:nvPr>
            <p:extLst>
              <p:ext uri="{D42A27DB-BD31-4B8C-83A1-F6EECF244321}">
                <p14:modId xmlns:p14="http://schemas.microsoft.com/office/powerpoint/2010/main" val="1870394700"/>
              </p:ext>
            </p:extLst>
          </p:nvPr>
        </p:nvGraphicFramePr>
        <p:xfrm>
          <a:off x="9521275" y="1835496"/>
          <a:ext cx="1551169" cy="4145280"/>
        </p:xfrm>
        <a:graphic>
          <a:graphicData uri="http://schemas.openxmlformats.org/drawingml/2006/table">
            <a:tbl>
              <a:tblPr firstRow="1" bandRow="1">
                <a:tableStyleId>{073A0DAA-6AF3-43AB-8588-CEC1D06C72B9}</a:tableStyleId>
              </a:tblPr>
              <a:tblGrid>
                <a:gridCol w="1551169">
                  <a:extLst>
                    <a:ext uri="{9D8B030D-6E8A-4147-A177-3AD203B41FA5}">
                      <a16:colId xmlns="" xmlns:a16="http://schemas.microsoft.com/office/drawing/2014/main" val="20000"/>
                    </a:ext>
                  </a:extLst>
                </a:gridCol>
              </a:tblGrid>
              <a:tr h="0">
                <a:tc>
                  <a:txBody>
                    <a:bodyPr/>
                    <a:lstStyle/>
                    <a:p>
                      <a:pPr algn="ctr"/>
                      <a:r>
                        <a:rPr lang="en-US" sz="2800" dirty="0"/>
                        <a:t>Output</a:t>
                      </a:r>
                    </a:p>
                  </a:txBody>
                  <a:tcPr/>
                </a:tc>
                <a:extLst>
                  <a:ext uri="{0D108BD9-81ED-4DB2-BD59-A6C34878D82A}">
                    <a16:rowId xmlns="" xmlns:a16="http://schemas.microsoft.com/office/drawing/2014/main" val="10000"/>
                  </a:ext>
                </a:extLst>
              </a:tr>
              <a:tr h="0">
                <a:tc>
                  <a:txBody>
                    <a:bodyPr/>
                    <a:lstStyle/>
                    <a:p>
                      <a:endParaRPr lang="en-US" sz="2800" dirty="0"/>
                    </a:p>
                  </a:txBody>
                  <a:tcPr/>
                </a:tc>
                <a:extLst>
                  <a:ext uri="{0D108BD9-81ED-4DB2-BD59-A6C34878D82A}">
                    <a16:rowId xmlns="" xmlns:a16="http://schemas.microsoft.com/office/drawing/2014/main" val="10001"/>
                  </a:ext>
                </a:extLst>
              </a:tr>
              <a:tr h="0">
                <a:tc>
                  <a:txBody>
                    <a:bodyPr/>
                    <a:lstStyle/>
                    <a:p>
                      <a:endParaRPr lang="en-US" sz="2800" dirty="0"/>
                    </a:p>
                  </a:txBody>
                  <a:tcPr/>
                </a:tc>
                <a:extLst>
                  <a:ext uri="{0D108BD9-81ED-4DB2-BD59-A6C34878D82A}">
                    <a16:rowId xmlns="" xmlns:a16="http://schemas.microsoft.com/office/drawing/2014/main" val="10002"/>
                  </a:ext>
                </a:extLst>
              </a:tr>
              <a:tr h="0">
                <a:tc>
                  <a:txBody>
                    <a:bodyPr/>
                    <a:lstStyle/>
                    <a:p>
                      <a:endParaRPr lang="en-US" sz="2800"/>
                    </a:p>
                  </a:txBody>
                  <a:tcPr/>
                </a:tc>
                <a:extLst>
                  <a:ext uri="{0D108BD9-81ED-4DB2-BD59-A6C34878D82A}">
                    <a16:rowId xmlns="" xmlns:a16="http://schemas.microsoft.com/office/drawing/2014/main" val="10003"/>
                  </a:ext>
                </a:extLst>
              </a:tr>
              <a:tr h="0">
                <a:tc>
                  <a:txBody>
                    <a:bodyPr/>
                    <a:lstStyle/>
                    <a:p>
                      <a:endParaRPr lang="en-US" sz="2800" dirty="0"/>
                    </a:p>
                  </a:txBody>
                  <a:tcPr/>
                </a:tc>
                <a:extLst>
                  <a:ext uri="{0D108BD9-81ED-4DB2-BD59-A6C34878D82A}">
                    <a16:rowId xmlns="" xmlns:a16="http://schemas.microsoft.com/office/drawing/2014/main" val="10004"/>
                  </a:ext>
                </a:extLst>
              </a:tr>
              <a:tr h="0">
                <a:tc>
                  <a:txBody>
                    <a:bodyPr/>
                    <a:lstStyle/>
                    <a:p>
                      <a:endParaRPr lang="en-US" sz="2800"/>
                    </a:p>
                  </a:txBody>
                  <a:tcPr/>
                </a:tc>
                <a:extLst>
                  <a:ext uri="{0D108BD9-81ED-4DB2-BD59-A6C34878D82A}">
                    <a16:rowId xmlns="" xmlns:a16="http://schemas.microsoft.com/office/drawing/2014/main" val="10005"/>
                  </a:ext>
                </a:extLst>
              </a:tr>
              <a:tr h="0">
                <a:tc>
                  <a:txBody>
                    <a:bodyPr/>
                    <a:lstStyle/>
                    <a:p>
                      <a:endParaRPr lang="en-US" sz="2800" dirty="0"/>
                    </a:p>
                  </a:txBody>
                  <a:tcPr/>
                </a:tc>
                <a:extLst>
                  <a:ext uri="{0D108BD9-81ED-4DB2-BD59-A6C34878D82A}">
                    <a16:rowId xmlns="" xmlns:a16="http://schemas.microsoft.com/office/drawing/2014/main" val="10006"/>
                  </a:ext>
                </a:extLst>
              </a:tr>
              <a:tr h="0">
                <a:tc>
                  <a:txBody>
                    <a:bodyPr/>
                    <a:lstStyle/>
                    <a:p>
                      <a:endParaRPr lang="en-US" sz="2800" dirty="0"/>
                    </a:p>
                  </a:txBody>
                  <a:tcPr/>
                </a:tc>
                <a:extLst>
                  <a:ext uri="{0D108BD9-81ED-4DB2-BD59-A6C34878D82A}">
                    <a16:rowId xmlns="" xmlns:a16="http://schemas.microsoft.com/office/drawing/2014/main" val="10007"/>
                  </a:ext>
                </a:extLst>
              </a:tr>
            </a:tbl>
          </a:graphicData>
        </a:graphic>
      </p:graphicFrame>
      <p:sp>
        <p:nvSpPr>
          <p:cNvPr id="28" name="Left-Right Arrow 27"/>
          <p:cNvSpPr/>
          <p:nvPr/>
        </p:nvSpPr>
        <p:spPr>
          <a:xfrm>
            <a:off x="2690798" y="4627885"/>
            <a:ext cx="6830478" cy="1352891"/>
          </a:xfrm>
          <a:prstGeom prst="leftRightArrow">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 name="TextBox 28"/>
          <p:cNvSpPr txBox="1"/>
          <p:nvPr/>
        </p:nvSpPr>
        <p:spPr>
          <a:xfrm>
            <a:off x="3640997" y="5055835"/>
            <a:ext cx="4938764" cy="523220"/>
          </a:xfrm>
          <a:prstGeom prst="rect">
            <a:avLst/>
          </a:prstGeom>
          <a:noFill/>
        </p:spPr>
        <p:txBody>
          <a:bodyPr wrap="square" rtlCol="0">
            <a:spAutoFit/>
          </a:bodyPr>
          <a:lstStyle/>
          <a:p>
            <a:pPr algn="ctr"/>
            <a:r>
              <a:rPr lang="en-US" sz="2800" dirty="0">
                <a:solidFill>
                  <a:srgbClr val="FF0000"/>
                </a:solidFill>
              </a:rPr>
              <a:t>Exact match required</a:t>
            </a:r>
          </a:p>
        </p:txBody>
      </p:sp>
      <p:sp>
        <p:nvSpPr>
          <p:cNvPr id="30" name="Rectangle 29"/>
          <p:cNvSpPr/>
          <p:nvPr/>
        </p:nvSpPr>
        <p:spPr>
          <a:xfrm>
            <a:off x="3795729" y="2867026"/>
            <a:ext cx="1487018" cy="143426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QRE</a:t>
            </a:r>
          </a:p>
          <a:p>
            <a:pPr algn="ctr"/>
            <a:r>
              <a:rPr lang="en-US" sz="2400" dirty="0">
                <a:solidFill>
                  <a:schemeClr val="tx1"/>
                </a:solidFill>
              </a:rPr>
              <a:t>TALOS</a:t>
            </a:r>
          </a:p>
        </p:txBody>
      </p:sp>
      <p:sp>
        <p:nvSpPr>
          <p:cNvPr id="32" name="Right Arrow 31"/>
          <p:cNvSpPr/>
          <p:nvPr/>
        </p:nvSpPr>
        <p:spPr>
          <a:xfrm>
            <a:off x="5495046" y="3341840"/>
            <a:ext cx="755325" cy="48463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p:cNvSpPr/>
          <p:nvPr/>
        </p:nvSpPr>
        <p:spPr>
          <a:xfrm>
            <a:off x="6462670" y="2867026"/>
            <a:ext cx="1846992" cy="1434260"/>
          </a:xfrm>
          <a:prstGeom prst="rect">
            <a:avLst/>
          </a:prstGeom>
          <a:solidFill>
            <a:schemeClr val="bg1">
              <a:lumMod val="8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solidFill>
                  <a:sysClr val="windowText" lastClr="000000"/>
                </a:solidFill>
              </a:rPr>
              <a:t>Reverse Engineered Query</a:t>
            </a:r>
          </a:p>
        </p:txBody>
      </p:sp>
      <p:graphicFrame>
        <p:nvGraphicFramePr>
          <p:cNvPr id="34" name="Table 33"/>
          <p:cNvGraphicFramePr>
            <a:graphicFrameLocks noGrp="1"/>
          </p:cNvGraphicFramePr>
          <p:nvPr>
            <p:extLst>
              <p:ext uri="{D42A27DB-BD31-4B8C-83A1-F6EECF244321}">
                <p14:modId xmlns:p14="http://schemas.microsoft.com/office/powerpoint/2010/main" val="858098114"/>
              </p:ext>
            </p:extLst>
          </p:nvPr>
        </p:nvGraphicFramePr>
        <p:xfrm>
          <a:off x="1226257" y="1835496"/>
          <a:ext cx="1459952" cy="4145280"/>
        </p:xfrm>
        <a:graphic>
          <a:graphicData uri="http://schemas.openxmlformats.org/drawingml/2006/table">
            <a:tbl>
              <a:tblPr firstRow="1" bandRow="1">
                <a:tableStyleId>{073A0DAA-6AF3-43AB-8588-CEC1D06C72B9}</a:tableStyleId>
              </a:tblPr>
              <a:tblGrid>
                <a:gridCol w="1459952">
                  <a:extLst>
                    <a:ext uri="{9D8B030D-6E8A-4147-A177-3AD203B41FA5}">
                      <a16:colId xmlns="" xmlns:a16="http://schemas.microsoft.com/office/drawing/2014/main" val="20000"/>
                    </a:ext>
                  </a:extLst>
                </a:gridCol>
              </a:tblGrid>
              <a:tr h="0">
                <a:tc>
                  <a:txBody>
                    <a:bodyPr/>
                    <a:lstStyle/>
                    <a:p>
                      <a:pPr algn="ctr"/>
                      <a:r>
                        <a:rPr lang="en-US" sz="2800" dirty="0"/>
                        <a:t>Input</a:t>
                      </a:r>
                    </a:p>
                  </a:txBody>
                  <a:tcPr/>
                </a:tc>
                <a:extLst>
                  <a:ext uri="{0D108BD9-81ED-4DB2-BD59-A6C34878D82A}">
                    <a16:rowId xmlns="" xmlns:a16="http://schemas.microsoft.com/office/drawing/2014/main" val="10000"/>
                  </a:ext>
                </a:extLst>
              </a:tr>
              <a:tr h="0">
                <a:tc>
                  <a:txBody>
                    <a:bodyPr/>
                    <a:lstStyle/>
                    <a:p>
                      <a:endParaRPr lang="en-US" sz="2800" dirty="0"/>
                    </a:p>
                  </a:txBody>
                  <a:tcPr/>
                </a:tc>
                <a:extLst>
                  <a:ext uri="{0D108BD9-81ED-4DB2-BD59-A6C34878D82A}">
                    <a16:rowId xmlns="" xmlns:a16="http://schemas.microsoft.com/office/drawing/2014/main" val="10001"/>
                  </a:ext>
                </a:extLst>
              </a:tr>
              <a:tr h="0">
                <a:tc>
                  <a:txBody>
                    <a:bodyPr/>
                    <a:lstStyle/>
                    <a:p>
                      <a:endParaRPr lang="en-US" sz="2800" dirty="0"/>
                    </a:p>
                  </a:txBody>
                  <a:tcPr/>
                </a:tc>
                <a:extLst>
                  <a:ext uri="{0D108BD9-81ED-4DB2-BD59-A6C34878D82A}">
                    <a16:rowId xmlns="" xmlns:a16="http://schemas.microsoft.com/office/drawing/2014/main" val="10002"/>
                  </a:ext>
                </a:extLst>
              </a:tr>
              <a:tr h="0">
                <a:tc>
                  <a:txBody>
                    <a:bodyPr/>
                    <a:lstStyle/>
                    <a:p>
                      <a:endParaRPr lang="en-US" sz="2800" dirty="0"/>
                    </a:p>
                  </a:txBody>
                  <a:tcPr/>
                </a:tc>
                <a:extLst>
                  <a:ext uri="{0D108BD9-81ED-4DB2-BD59-A6C34878D82A}">
                    <a16:rowId xmlns="" xmlns:a16="http://schemas.microsoft.com/office/drawing/2014/main" val="10003"/>
                  </a:ext>
                </a:extLst>
              </a:tr>
              <a:tr h="0">
                <a:tc>
                  <a:txBody>
                    <a:bodyPr/>
                    <a:lstStyle/>
                    <a:p>
                      <a:endParaRPr lang="en-US" sz="2800" dirty="0"/>
                    </a:p>
                  </a:txBody>
                  <a:tcPr/>
                </a:tc>
                <a:extLst>
                  <a:ext uri="{0D108BD9-81ED-4DB2-BD59-A6C34878D82A}">
                    <a16:rowId xmlns="" xmlns:a16="http://schemas.microsoft.com/office/drawing/2014/main" val="10004"/>
                  </a:ext>
                </a:extLst>
              </a:tr>
              <a:tr h="0">
                <a:tc>
                  <a:txBody>
                    <a:bodyPr/>
                    <a:lstStyle/>
                    <a:p>
                      <a:endParaRPr lang="en-US" sz="2800"/>
                    </a:p>
                  </a:txBody>
                  <a:tcPr/>
                </a:tc>
                <a:extLst>
                  <a:ext uri="{0D108BD9-81ED-4DB2-BD59-A6C34878D82A}">
                    <a16:rowId xmlns="" xmlns:a16="http://schemas.microsoft.com/office/drawing/2014/main" val="10005"/>
                  </a:ext>
                </a:extLst>
              </a:tr>
              <a:tr h="0">
                <a:tc>
                  <a:txBody>
                    <a:bodyPr/>
                    <a:lstStyle/>
                    <a:p>
                      <a:endParaRPr lang="en-US" sz="2800"/>
                    </a:p>
                  </a:txBody>
                  <a:tcPr/>
                </a:tc>
                <a:extLst>
                  <a:ext uri="{0D108BD9-81ED-4DB2-BD59-A6C34878D82A}">
                    <a16:rowId xmlns="" xmlns:a16="http://schemas.microsoft.com/office/drawing/2014/main" val="10006"/>
                  </a:ext>
                </a:extLst>
              </a:tr>
              <a:tr h="0">
                <a:tc>
                  <a:txBody>
                    <a:bodyPr/>
                    <a:lstStyle/>
                    <a:p>
                      <a:endParaRPr lang="en-US" sz="2800" dirty="0"/>
                    </a:p>
                  </a:txBody>
                  <a:tcPr/>
                </a:tc>
                <a:extLst>
                  <a:ext uri="{0D108BD9-81ED-4DB2-BD59-A6C34878D82A}">
                    <a16:rowId xmlns="" xmlns:a16="http://schemas.microsoft.com/office/drawing/2014/main" val="10007"/>
                  </a:ext>
                </a:extLst>
              </a:tr>
            </a:tbl>
          </a:graphicData>
        </a:graphic>
      </p:graphicFrame>
      <p:sp>
        <p:nvSpPr>
          <p:cNvPr id="35" name="Right Arrow 34"/>
          <p:cNvSpPr/>
          <p:nvPr/>
        </p:nvSpPr>
        <p:spPr>
          <a:xfrm>
            <a:off x="2823109" y="3342848"/>
            <a:ext cx="755325" cy="48463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786" y="2487845"/>
            <a:ext cx="853995" cy="853995"/>
          </a:xfrm>
          <a:prstGeom prst="rect">
            <a:avLst/>
          </a:prstGeom>
        </p:spPr>
      </p:pic>
      <p:sp>
        <p:nvSpPr>
          <p:cNvPr id="38" name="Right Arrow 37"/>
          <p:cNvSpPr/>
          <p:nvPr/>
        </p:nvSpPr>
        <p:spPr>
          <a:xfrm>
            <a:off x="8614368" y="3341840"/>
            <a:ext cx="755325" cy="48463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19979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33</a:t>
            </a:fld>
            <a:endParaRPr lang="en-US"/>
          </a:p>
        </p:txBody>
      </p:sp>
      <p:grpSp>
        <p:nvGrpSpPr>
          <p:cNvPr id="23" name="Group 22"/>
          <p:cNvGrpSpPr/>
          <p:nvPr/>
        </p:nvGrpSpPr>
        <p:grpSpPr>
          <a:xfrm>
            <a:off x="8112935" y="-166"/>
            <a:ext cx="4090852" cy="821950"/>
            <a:chOff x="577841" y="2430580"/>
            <a:chExt cx="10915380" cy="1996840"/>
          </a:xfrm>
        </p:grpSpPr>
        <p:sp>
          <p:nvSpPr>
            <p:cNvPr id="24" name="Rounded Rectangle 23"/>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25" name="Rounded Rectangle 24"/>
            <p:cNvSpPr/>
            <p:nvPr/>
          </p:nvSpPr>
          <p:spPr>
            <a:xfrm>
              <a:off x="3354813" y="2430580"/>
              <a:ext cx="2654177" cy="1996840"/>
            </a:xfrm>
            <a:prstGeom prst="roundRect">
              <a:avLst>
                <a:gd name="adj" fmla="val 10000"/>
              </a:avLst>
            </a:prstGeom>
            <a:solidFill>
              <a:srgbClr val="0070C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Query Intent Discovery</a:t>
              </a:r>
            </a:p>
          </p:txBody>
        </p:sp>
        <p:sp>
          <p:nvSpPr>
            <p:cNvPr id="26" name="Rounded Rectangle 25"/>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27" name="Rounded Rectangle 26"/>
            <p:cNvSpPr/>
            <p:nvPr/>
          </p:nvSpPr>
          <p:spPr>
            <a:xfrm>
              <a:off x="8839044" y="2430580"/>
              <a:ext cx="2654177" cy="1996840"/>
            </a:xfrm>
            <a:prstGeom prst="roundRect">
              <a:avLst>
                <a:gd name="adj" fmla="val 10000"/>
              </a:avLst>
            </a:prstGeom>
            <a:solidFill>
              <a:srgbClr val="7030A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400" dirty="0"/>
                <a:t>Evaluation</a:t>
              </a:r>
            </a:p>
          </p:txBody>
        </p:sp>
      </p:grpSp>
      <p:sp>
        <p:nvSpPr>
          <p:cNvPr id="18" name="Rectangle 17"/>
          <p:cNvSpPr/>
          <p:nvPr/>
        </p:nvSpPr>
        <p:spPr>
          <a:xfrm>
            <a:off x="1262640" y="4526280"/>
            <a:ext cx="9763538" cy="1138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216" y="1504175"/>
            <a:ext cx="6146289" cy="533400"/>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b="69286"/>
          <a:stretch/>
        </p:blipFill>
        <p:spPr>
          <a:xfrm>
            <a:off x="1186960" y="2030696"/>
            <a:ext cx="9536723" cy="1371780"/>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t="27301" b="41259"/>
          <a:stretch/>
        </p:blipFill>
        <p:spPr>
          <a:xfrm>
            <a:off x="1186960" y="3245144"/>
            <a:ext cx="9536723" cy="1404231"/>
          </a:xfrm>
          <a:prstGeom prst="rect">
            <a:avLst/>
          </a:prstGeom>
        </p:spPr>
      </p:pic>
      <p:pic>
        <p:nvPicPr>
          <p:cNvPr id="28" name="Picture 27"/>
          <p:cNvPicPr>
            <a:picLocks noChangeAspect="1"/>
          </p:cNvPicPr>
          <p:nvPr/>
        </p:nvPicPr>
        <p:blipFill rotWithShape="1">
          <a:blip r:embed="rId5">
            <a:extLst>
              <a:ext uri="{28A0092B-C50C-407E-A947-70E740481C1C}">
                <a14:useLocalDpi xmlns:a14="http://schemas.microsoft.com/office/drawing/2010/main" val="0"/>
              </a:ext>
            </a:extLst>
          </a:blip>
          <a:srcRect t="57999"/>
          <a:stretch/>
        </p:blipFill>
        <p:spPr>
          <a:xfrm>
            <a:off x="1170587" y="4568525"/>
            <a:ext cx="9536723" cy="1875908"/>
          </a:xfrm>
          <a:prstGeom prst="rect">
            <a:avLst/>
          </a:prstGeom>
        </p:spPr>
      </p:pic>
      <p:sp>
        <p:nvSpPr>
          <p:cNvPr id="17" name="Title 1"/>
          <p:cNvSpPr>
            <a:spLocks noGrp="1"/>
          </p:cNvSpPr>
          <p:nvPr>
            <p:ph type="title"/>
          </p:nvPr>
        </p:nvSpPr>
        <p:spPr>
          <a:xfrm>
            <a:off x="838199" y="55517"/>
            <a:ext cx="10515600" cy="1325563"/>
          </a:xfrm>
        </p:spPr>
        <p:txBody>
          <a:bodyPr>
            <a:normAutofit/>
          </a:bodyPr>
          <a:lstStyle/>
          <a:p>
            <a:r>
              <a:rPr lang="en-US" sz="3600" dirty="0"/>
              <a:t>SQuID outperforms </a:t>
            </a:r>
            <a:br>
              <a:rPr lang="en-US" sz="3600" dirty="0"/>
            </a:br>
            <a:r>
              <a:rPr lang="en-US" sz="3600" dirty="0"/>
              <a:t>Query Reverse Engineering (TALOS)</a:t>
            </a:r>
          </a:p>
        </p:txBody>
      </p:sp>
      <p:sp>
        <p:nvSpPr>
          <p:cNvPr id="19" name="Rectangular Callout 18"/>
          <p:cNvSpPr/>
          <p:nvPr/>
        </p:nvSpPr>
        <p:spPr>
          <a:xfrm>
            <a:off x="54739" y="1303270"/>
            <a:ext cx="1132221" cy="805237"/>
          </a:xfrm>
          <a:prstGeom prst="wedgeRectCallout">
            <a:avLst>
              <a:gd name="adj1" fmla="val 52639"/>
              <a:gd name="adj2" fmla="val 129315"/>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a:solidFill>
                  <a:schemeClr val="tx1"/>
                </a:solidFill>
              </a:rPr>
              <a:t>Log scale</a:t>
            </a:r>
            <a:endParaRPr lang="en-US" sz="2400" dirty="0">
              <a:solidFill>
                <a:schemeClr val="tx1"/>
              </a:solidFill>
            </a:endParaRPr>
          </a:p>
        </p:txBody>
      </p:sp>
      <p:sp>
        <p:nvSpPr>
          <p:cNvPr id="20" name="Rectangular Callout 19"/>
          <p:cNvSpPr/>
          <p:nvPr/>
        </p:nvSpPr>
        <p:spPr>
          <a:xfrm>
            <a:off x="54739" y="2478802"/>
            <a:ext cx="1132221" cy="805237"/>
          </a:xfrm>
          <a:prstGeom prst="wedgeRectCallout">
            <a:avLst>
              <a:gd name="adj1" fmla="val 52639"/>
              <a:gd name="adj2" fmla="val 129315"/>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a:solidFill>
                  <a:schemeClr val="tx1"/>
                </a:solidFill>
              </a:rPr>
              <a:t>Log scale</a:t>
            </a:r>
            <a:endParaRPr lang="en-US" sz="2400" dirty="0">
              <a:solidFill>
                <a:schemeClr val="tx1"/>
              </a:solidFill>
            </a:endParaRPr>
          </a:p>
        </p:txBody>
      </p:sp>
    </p:spTree>
    <p:custDataLst>
      <p:tags r:id="rId1"/>
    </p:custDataLst>
    <p:extLst>
      <p:ext uri="{BB962C8B-B14F-4D97-AF65-F5344CB8AC3E}">
        <p14:creationId xmlns:p14="http://schemas.microsoft.com/office/powerpoint/2010/main" val="30198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28"/>
                                        </p:tgtEl>
                                      </p:cBhvr>
                                    </p:animEffect>
                                    <p:set>
                                      <p:cBhvr>
                                        <p:cTn id="7" dur="1" fill="hold">
                                          <p:stCondLst>
                                            <p:cond delay="9"/>
                                          </p:stCondLst>
                                        </p:cTn>
                                        <p:tgtEl>
                                          <p:spTgt spid="28"/>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par>
                                <p:cTn id="10" presetID="1" presetClass="entr" presetSubtype="0" fill="hold" grpId="1" nodeType="with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22"/>
                                        </p:tgtEl>
                                      </p:cBhvr>
                                    </p:animEffect>
                                    <p:set>
                                      <p:cBhvr>
                                        <p:cTn id="16" dur="1" fill="hold">
                                          <p:stCondLst>
                                            <p:cond delay="9"/>
                                          </p:stCondLst>
                                        </p:cTn>
                                        <p:tgtEl>
                                          <p:spTgt spid="22"/>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10"/>
                                        <p:tgtEl>
                                          <p:spTgt spid="20"/>
                                        </p:tgtEl>
                                      </p:cBhvr>
                                    </p:animEffect>
                                    <p:set>
                                      <p:cBhvr>
                                        <p:cTn id="19" dur="1" fill="hold">
                                          <p:stCondLst>
                                            <p:cond delay="9"/>
                                          </p:stCondLst>
                                        </p:cTn>
                                        <p:tgtEl>
                                          <p:spTgt spid="20"/>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1"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20" grpId="0" animBg="1"/>
      <p:bldP spid="2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34</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894" y="1416250"/>
            <a:ext cx="6146289" cy="5334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7638" y="1890016"/>
            <a:ext cx="9536723" cy="4466334"/>
          </a:xfrm>
          <a:prstGeom prst="rect">
            <a:avLst/>
          </a:prstGeom>
        </p:spPr>
      </p:pic>
      <p:grpSp>
        <p:nvGrpSpPr>
          <p:cNvPr id="23" name="Group 22"/>
          <p:cNvGrpSpPr/>
          <p:nvPr/>
        </p:nvGrpSpPr>
        <p:grpSpPr>
          <a:xfrm>
            <a:off x="8112935" y="-166"/>
            <a:ext cx="4090852" cy="821950"/>
            <a:chOff x="577841" y="2430580"/>
            <a:chExt cx="10915380" cy="1996840"/>
          </a:xfrm>
        </p:grpSpPr>
        <p:sp>
          <p:nvSpPr>
            <p:cNvPr id="24" name="Rounded Rectangle 23"/>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25" name="Rounded Rectangle 24"/>
            <p:cNvSpPr/>
            <p:nvPr/>
          </p:nvSpPr>
          <p:spPr>
            <a:xfrm>
              <a:off x="3354813" y="2430580"/>
              <a:ext cx="2654177" cy="1996840"/>
            </a:xfrm>
            <a:prstGeom prst="roundRect">
              <a:avLst>
                <a:gd name="adj" fmla="val 10000"/>
              </a:avLst>
            </a:prstGeom>
            <a:solidFill>
              <a:srgbClr val="0070C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Query Intent Discovery</a:t>
              </a:r>
            </a:p>
          </p:txBody>
        </p:sp>
        <p:sp>
          <p:nvSpPr>
            <p:cNvPr id="26" name="Rounded Rectangle 25"/>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27" name="Rounded Rectangle 26"/>
            <p:cNvSpPr/>
            <p:nvPr/>
          </p:nvSpPr>
          <p:spPr>
            <a:xfrm>
              <a:off x="8839044" y="2430580"/>
              <a:ext cx="2654177" cy="1996840"/>
            </a:xfrm>
            <a:prstGeom prst="roundRect">
              <a:avLst>
                <a:gd name="adj" fmla="val 10000"/>
              </a:avLst>
            </a:prstGeom>
            <a:solidFill>
              <a:srgbClr val="7030A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400" dirty="0"/>
                <a:t>Evaluation</a:t>
              </a:r>
            </a:p>
          </p:txBody>
        </p:sp>
      </p:grpSp>
      <p:sp>
        <p:nvSpPr>
          <p:cNvPr id="10" name="Rectangular Callout 9"/>
          <p:cNvSpPr/>
          <p:nvPr/>
        </p:nvSpPr>
        <p:spPr>
          <a:xfrm>
            <a:off x="3288632" y="3672682"/>
            <a:ext cx="3079520" cy="1139950"/>
          </a:xfrm>
          <a:prstGeom prst="wedgeRectCallout">
            <a:avLst>
              <a:gd name="adj1" fmla="val 114533"/>
              <a:gd name="adj2" fmla="val -146650"/>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tx1"/>
                </a:solidFill>
              </a:rPr>
              <a:t>Animation movies produced by Pixar</a:t>
            </a:r>
          </a:p>
        </p:txBody>
      </p:sp>
      <p:pic>
        <p:nvPicPr>
          <p:cNvPr id="9" name="Picture 8"/>
          <p:cNvPicPr>
            <a:picLocks/>
          </p:cNvPicPr>
          <p:nvPr/>
        </p:nvPicPr>
        <p:blipFill rotWithShape="1">
          <a:blip r:embed="rId6">
            <a:extLst>
              <a:ext uri="{28A0092B-C50C-407E-A947-70E740481C1C}">
                <a14:useLocalDpi xmlns:a14="http://schemas.microsoft.com/office/drawing/2010/main" val="0"/>
              </a:ext>
            </a:extLst>
          </a:blip>
          <a:srcRect t="2137" r="5035"/>
          <a:stretch/>
        </p:blipFill>
        <p:spPr>
          <a:xfrm>
            <a:off x="8403336" y="1993355"/>
            <a:ext cx="486282" cy="4205853"/>
          </a:xfrm>
          <a:prstGeom prst="rect">
            <a:avLst/>
          </a:prstGeom>
        </p:spPr>
      </p:pic>
      <p:sp>
        <p:nvSpPr>
          <p:cNvPr id="6" name="Rectangle 5"/>
          <p:cNvSpPr/>
          <p:nvPr/>
        </p:nvSpPr>
        <p:spPr>
          <a:xfrm>
            <a:off x="684245" y="1416250"/>
            <a:ext cx="5985498" cy="356582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Original Query</a:t>
            </a:r>
          </a:p>
          <a:p>
            <a:endParaRPr lang="en-US" b="1" dirty="0">
              <a:solidFill>
                <a:schemeClr val="tx1"/>
              </a:solidFill>
            </a:endParaRPr>
          </a:p>
          <a:p>
            <a:r>
              <a:rPr lang="en-US" dirty="0">
                <a:solidFill>
                  <a:schemeClr val="tx1"/>
                </a:solidFill>
              </a:rPr>
              <a:t>SELECT </a:t>
            </a:r>
          </a:p>
          <a:p>
            <a:r>
              <a:rPr lang="en-US" dirty="0">
                <a:solidFill>
                  <a:schemeClr val="tx1"/>
                </a:solidFill>
              </a:rPr>
              <a:t>	DISTINCT </a:t>
            </a:r>
            <a:r>
              <a:rPr lang="en-US" dirty="0" err="1">
                <a:solidFill>
                  <a:schemeClr val="tx1"/>
                </a:solidFill>
              </a:rPr>
              <a:t>movie.title</a:t>
            </a:r>
            <a:r>
              <a:rPr lang="en-US" dirty="0">
                <a:solidFill>
                  <a:schemeClr val="tx1"/>
                </a:solidFill>
              </a:rPr>
              <a:t> </a:t>
            </a:r>
          </a:p>
          <a:p>
            <a:r>
              <a:rPr lang="en-US" dirty="0">
                <a:solidFill>
                  <a:schemeClr val="tx1"/>
                </a:solidFill>
              </a:rPr>
              <a:t>FROM </a:t>
            </a:r>
          </a:p>
          <a:p>
            <a:r>
              <a:rPr lang="en-US" dirty="0">
                <a:solidFill>
                  <a:schemeClr val="tx1"/>
                </a:solidFill>
              </a:rPr>
              <a:t>	movie, production, company, </a:t>
            </a:r>
            <a:r>
              <a:rPr lang="en-US" dirty="0" err="1">
                <a:solidFill>
                  <a:schemeClr val="tx1"/>
                </a:solidFill>
              </a:rPr>
              <a:t>movietogenre</a:t>
            </a:r>
            <a:r>
              <a:rPr lang="en-US" dirty="0">
                <a:solidFill>
                  <a:schemeClr val="tx1"/>
                </a:solidFill>
              </a:rPr>
              <a:t>, genre </a:t>
            </a:r>
          </a:p>
          <a:p>
            <a:r>
              <a:rPr lang="en-US" dirty="0">
                <a:solidFill>
                  <a:schemeClr val="tx1"/>
                </a:solidFill>
              </a:rPr>
              <a:t>WHERE </a:t>
            </a:r>
          </a:p>
          <a:p>
            <a:r>
              <a:rPr lang="en-US" dirty="0">
                <a:solidFill>
                  <a:schemeClr val="tx1"/>
                </a:solidFill>
              </a:rPr>
              <a:t>	</a:t>
            </a:r>
            <a:r>
              <a:rPr lang="en-US" dirty="0" err="1">
                <a:solidFill>
                  <a:schemeClr val="tx1"/>
                </a:solidFill>
              </a:rPr>
              <a:t>movie.id</a:t>
            </a:r>
            <a:r>
              <a:rPr lang="en-US" dirty="0">
                <a:solidFill>
                  <a:schemeClr val="tx1"/>
                </a:solidFill>
              </a:rPr>
              <a:t> = </a:t>
            </a:r>
            <a:r>
              <a:rPr lang="en-US" dirty="0" err="1">
                <a:solidFill>
                  <a:schemeClr val="tx1"/>
                </a:solidFill>
              </a:rPr>
              <a:t>production.movie_id</a:t>
            </a:r>
            <a:r>
              <a:rPr lang="en-US" dirty="0">
                <a:solidFill>
                  <a:schemeClr val="tx1"/>
                </a:solidFill>
              </a:rPr>
              <a:t> AND </a:t>
            </a:r>
          </a:p>
          <a:p>
            <a:r>
              <a:rPr lang="en-US" dirty="0">
                <a:solidFill>
                  <a:schemeClr val="tx1"/>
                </a:solidFill>
              </a:rPr>
              <a:t>	</a:t>
            </a:r>
            <a:r>
              <a:rPr lang="en-US" dirty="0" err="1">
                <a:solidFill>
                  <a:schemeClr val="tx1"/>
                </a:solidFill>
              </a:rPr>
              <a:t>production.company_id</a:t>
            </a:r>
            <a:r>
              <a:rPr lang="en-US" dirty="0">
                <a:solidFill>
                  <a:schemeClr val="tx1"/>
                </a:solidFill>
              </a:rPr>
              <a:t> = </a:t>
            </a:r>
            <a:r>
              <a:rPr lang="en-US" dirty="0" err="1">
                <a:solidFill>
                  <a:schemeClr val="tx1"/>
                </a:solidFill>
              </a:rPr>
              <a:t>company.id</a:t>
            </a:r>
            <a:r>
              <a:rPr lang="en-US" dirty="0">
                <a:solidFill>
                  <a:schemeClr val="tx1"/>
                </a:solidFill>
              </a:rPr>
              <a:t> AND </a:t>
            </a:r>
          </a:p>
          <a:p>
            <a:r>
              <a:rPr lang="en-US" dirty="0">
                <a:solidFill>
                  <a:schemeClr val="tx1"/>
                </a:solidFill>
              </a:rPr>
              <a:t>	</a:t>
            </a:r>
            <a:r>
              <a:rPr lang="en-US" dirty="0" err="1">
                <a:solidFill>
                  <a:schemeClr val="tx1"/>
                </a:solidFill>
              </a:rPr>
              <a:t>company.name</a:t>
            </a:r>
            <a:r>
              <a:rPr lang="en-US" dirty="0">
                <a:solidFill>
                  <a:schemeClr val="tx1"/>
                </a:solidFill>
              </a:rPr>
              <a:t> LIKE '%Pixar%' AND </a:t>
            </a:r>
          </a:p>
          <a:p>
            <a:r>
              <a:rPr lang="en-US" dirty="0">
                <a:solidFill>
                  <a:schemeClr val="tx1"/>
                </a:solidFill>
              </a:rPr>
              <a:t>	</a:t>
            </a:r>
            <a:r>
              <a:rPr lang="en-US" dirty="0" err="1">
                <a:solidFill>
                  <a:schemeClr val="tx1"/>
                </a:solidFill>
              </a:rPr>
              <a:t>movie.id</a:t>
            </a:r>
            <a:r>
              <a:rPr lang="en-US" dirty="0">
                <a:solidFill>
                  <a:schemeClr val="tx1"/>
                </a:solidFill>
              </a:rPr>
              <a:t> = </a:t>
            </a:r>
            <a:r>
              <a:rPr lang="en-US" dirty="0" err="1">
                <a:solidFill>
                  <a:schemeClr val="tx1"/>
                </a:solidFill>
              </a:rPr>
              <a:t>movietogenre.movie_id</a:t>
            </a:r>
            <a:r>
              <a:rPr lang="en-US" dirty="0">
                <a:solidFill>
                  <a:schemeClr val="tx1"/>
                </a:solidFill>
              </a:rPr>
              <a:t> AND </a:t>
            </a:r>
          </a:p>
          <a:p>
            <a:r>
              <a:rPr lang="en-US" dirty="0">
                <a:solidFill>
                  <a:schemeClr val="tx1"/>
                </a:solidFill>
              </a:rPr>
              <a:t>	</a:t>
            </a:r>
            <a:r>
              <a:rPr lang="en-US" dirty="0" err="1">
                <a:solidFill>
                  <a:schemeClr val="tx1"/>
                </a:solidFill>
              </a:rPr>
              <a:t>movietogenre.genre_id</a:t>
            </a:r>
            <a:r>
              <a:rPr lang="en-US" dirty="0">
                <a:solidFill>
                  <a:schemeClr val="tx1"/>
                </a:solidFill>
              </a:rPr>
              <a:t> = </a:t>
            </a:r>
            <a:r>
              <a:rPr lang="en-US" dirty="0" err="1">
                <a:solidFill>
                  <a:schemeClr val="tx1"/>
                </a:solidFill>
              </a:rPr>
              <a:t>genre.id</a:t>
            </a:r>
            <a:r>
              <a:rPr lang="en-US" dirty="0">
                <a:solidFill>
                  <a:schemeClr val="tx1"/>
                </a:solidFill>
              </a:rPr>
              <a:t> AND </a:t>
            </a:r>
          </a:p>
          <a:p>
            <a:r>
              <a:rPr lang="en-US" dirty="0">
                <a:solidFill>
                  <a:schemeClr val="tx1"/>
                </a:solidFill>
              </a:rPr>
              <a:t>	</a:t>
            </a:r>
            <a:r>
              <a:rPr lang="en-US" dirty="0" err="1">
                <a:solidFill>
                  <a:schemeClr val="tx1"/>
                </a:solidFill>
              </a:rPr>
              <a:t>genre.name</a:t>
            </a:r>
            <a:r>
              <a:rPr lang="en-US" dirty="0">
                <a:solidFill>
                  <a:schemeClr val="tx1"/>
                </a:solidFill>
              </a:rPr>
              <a:t> = 'Animation';</a:t>
            </a:r>
          </a:p>
        </p:txBody>
      </p:sp>
      <p:sp>
        <p:nvSpPr>
          <p:cNvPr id="11" name="Rectangle 10"/>
          <p:cNvSpPr/>
          <p:nvPr/>
        </p:nvSpPr>
        <p:spPr>
          <a:xfrm>
            <a:off x="2443890" y="1414411"/>
            <a:ext cx="6904333" cy="457681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SELECT 	</a:t>
            </a:r>
          </a:p>
          <a:p>
            <a:r>
              <a:rPr lang="en-US" dirty="0">
                <a:solidFill>
                  <a:schemeClr val="tx1"/>
                </a:solidFill>
              </a:rPr>
              <a:t>	DISTINCT </a:t>
            </a:r>
            <a:r>
              <a:rPr lang="en-US" dirty="0" err="1">
                <a:solidFill>
                  <a:schemeClr val="tx1"/>
                </a:solidFill>
              </a:rPr>
              <a:t>movie.title</a:t>
            </a:r>
            <a:r>
              <a:rPr lang="en-US" dirty="0">
                <a:solidFill>
                  <a:schemeClr val="tx1"/>
                </a:solidFill>
              </a:rPr>
              <a:t> </a:t>
            </a:r>
          </a:p>
          <a:p>
            <a:r>
              <a:rPr lang="en-US" dirty="0">
                <a:solidFill>
                  <a:schemeClr val="tx1"/>
                </a:solidFill>
              </a:rPr>
              <a:t>FROM 	</a:t>
            </a:r>
          </a:p>
          <a:p>
            <a:r>
              <a:rPr lang="en-US" dirty="0">
                <a:solidFill>
                  <a:schemeClr val="tx1"/>
                </a:solidFill>
              </a:rPr>
              <a:t>	movie, production, company, </a:t>
            </a:r>
            <a:r>
              <a:rPr lang="en-US" dirty="0" err="1">
                <a:solidFill>
                  <a:schemeClr val="tx1"/>
                </a:solidFill>
              </a:rPr>
              <a:t>movietogenre</a:t>
            </a:r>
            <a:r>
              <a:rPr lang="en-US" dirty="0">
                <a:solidFill>
                  <a:schemeClr val="tx1"/>
                </a:solidFill>
              </a:rPr>
              <a:t>, genre </a:t>
            </a:r>
          </a:p>
          <a:p>
            <a:r>
              <a:rPr lang="en-US" dirty="0">
                <a:solidFill>
                  <a:schemeClr val="tx1"/>
                </a:solidFill>
              </a:rPr>
              <a:t>WHERE 	</a:t>
            </a:r>
          </a:p>
          <a:p>
            <a:r>
              <a:rPr lang="en-US" dirty="0">
                <a:solidFill>
                  <a:schemeClr val="tx1"/>
                </a:solidFill>
              </a:rPr>
              <a:t>	</a:t>
            </a:r>
            <a:r>
              <a:rPr lang="en-US" dirty="0" err="1">
                <a:solidFill>
                  <a:srgbClr val="FF0000"/>
                </a:solidFill>
              </a:rPr>
              <a:t>movie.production_year</a:t>
            </a:r>
            <a:r>
              <a:rPr lang="en-US" dirty="0">
                <a:solidFill>
                  <a:srgbClr val="FF0000"/>
                </a:solidFill>
              </a:rPr>
              <a:t> &gt;= 1984 AND </a:t>
            </a:r>
          </a:p>
          <a:p>
            <a:r>
              <a:rPr lang="en-US" dirty="0">
                <a:solidFill>
                  <a:srgbClr val="FF0000"/>
                </a:solidFill>
              </a:rPr>
              <a:t>	</a:t>
            </a:r>
            <a:r>
              <a:rPr lang="en-US" dirty="0" err="1">
                <a:solidFill>
                  <a:srgbClr val="FF0000"/>
                </a:solidFill>
              </a:rPr>
              <a:t>movie.production_year</a:t>
            </a:r>
            <a:r>
              <a:rPr lang="en-US" dirty="0">
                <a:solidFill>
                  <a:srgbClr val="FF0000"/>
                </a:solidFill>
              </a:rPr>
              <a:t> &lt;= 2021 AND </a:t>
            </a:r>
            <a:r>
              <a:rPr lang="en-US" dirty="0">
                <a:solidFill>
                  <a:schemeClr val="tx1"/>
                </a:solidFill>
              </a:rPr>
              <a:t>		</a:t>
            </a:r>
            <a:r>
              <a:rPr lang="en-US" dirty="0" err="1">
                <a:solidFill>
                  <a:srgbClr val="FF0000"/>
                </a:solidFill>
              </a:rPr>
              <a:t>movie.country</a:t>
            </a:r>
            <a:r>
              <a:rPr lang="en-US" dirty="0">
                <a:solidFill>
                  <a:srgbClr val="FF0000"/>
                </a:solidFill>
              </a:rPr>
              <a:t> = USA AND </a:t>
            </a:r>
            <a:r>
              <a:rPr lang="en-US" dirty="0">
                <a:solidFill>
                  <a:schemeClr val="tx1"/>
                </a:solidFill>
              </a:rPr>
              <a:t>	</a:t>
            </a:r>
          </a:p>
          <a:p>
            <a:r>
              <a:rPr lang="en-US" dirty="0">
                <a:solidFill>
                  <a:schemeClr val="tx1"/>
                </a:solidFill>
              </a:rPr>
              <a:t>	</a:t>
            </a:r>
            <a:r>
              <a:rPr lang="en-US" dirty="0" err="1">
                <a:solidFill>
                  <a:schemeClr val="tx1"/>
                </a:solidFill>
              </a:rPr>
              <a:t>genre.name</a:t>
            </a:r>
            <a:r>
              <a:rPr lang="en-US" dirty="0">
                <a:solidFill>
                  <a:schemeClr val="tx1"/>
                </a:solidFill>
              </a:rPr>
              <a:t> = 'Animation' AND 		</a:t>
            </a:r>
            <a:r>
              <a:rPr lang="en-US" dirty="0" err="1">
                <a:solidFill>
                  <a:schemeClr val="tx1"/>
                </a:solidFill>
              </a:rPr>
              <a:t>company.name</a:t>
            </a:r>
            <a:r>
              <a:rPr lang="en-US" dirty="0">
                <a:solidFill>
                  <a:schemeClr val="tx1"/>
                </a:solidFill>
              </a:rPr>
              <a:t> = 'Pixar' AND </a:t>
            </a:r>
          </a:p>
          <a:p>
            <a:r>
              <a:rPr lang="en-US" dirty="0">
                <a:solidFill>
                  <a:schemeClr val="tx1"/>
                </a:solidFill>
              </a:rPr>
              <a:t>	</a:t>
            </a:r>
            <a:r>
              <a:rPr lang="en-US" dirty="0" err="1">
                <a:solidFill>
                  <a:schemeClr val="tx1"/>
                </a:solidFill>
              </a:rPr>
              <a:t>movie.id</a:t>
            </a:r>
            <a:r>
              <a:rPr lang="en-US" dirty="0">
                <a:solidFill>
                  <a:schemeClr val="tx1"/>
                </a:solidFill>
              </a:rPr>
              <a:t> = </a:t>
            </a:r>
            <a:r>
              <a:rPr lang="en-US" dirty="0" err="1">
                <a:solidFill>
                  <a:schemeClr val="tx1"/>
                </a:solidFill>
              </a:rPr>
              <a:t>movietogenre.movie_id</a:t>
            </a:r>
            <a:r>
              <a:rPr lang="en-US" dirty="0">
                <a:solidFill>
                  <a:schemeClr val="tx1"/>
                </a:solidFill>
              </a:rPr>
              <a:t> AND 	</a:t>
            </a:r>
          </a:p>
          <a:p>
            <a:r>
              <a:rPr lang="en-US" dirty="0">
                <a:solidFill>
                  <a:schemeClr val="tx1"/>
                </a:solidFill>
              </a:rPr>
              <a:t>	</a:t>
            </a:r>
            <a:r>
              <a:rPr lang="en-US" dirty="0" err="1">
                <a:solidFill>
                  <a:schemeClr val="tx1"/>
                </a:solidFill>
              </a:rPr>
              <a:t>genre.id</a:t>
            </a:r>
            <a:r>
              <a:rPr lang="en-US" dirty="0">
                <a:solidFill>
                  <a:schemeClr val="tx1"/>
                </a:solidFill>
              </a:rPr>
              <a:t> = </a:t>
            </a:r>
            <a:r>
              <a:rPr lang="en-US" dirty="0" err="1">
                <a:solidFill>
                  <a:schemeClr val="tx1"/>
                </a:solidFill>
              </a:rPr>
              <a:t>movietogenre.genre_id</a:t>
            </a:r>
            <a:r>
              <a:rPr lang="en-US" dirty="0">
                <a:solidFill>
                  <a:schemeClr val="tx1"/>
                </a:solidFill>
              </a:rPr>
              <a:t> AND	</a:t>
            </a:r>
          </a:p>
          <a:p>
            <a:r>
              <a:rPr lang="en-US" dirty="0">
                <a:solidFill>
                  <a:schemeClr val="tx1"/>
                </a:solidFill>
              </a:rPr>
              <a:t>	</a:t>
            </a:r>
            <a:r>
              <a:rPr lang="en-US" dirty="0" err="1">
                <a:solidFill>
                  <a:schemeClr val="tx1"/>
                </a:solidFill>
              </a:rPr>
              <a:t>movie.id</a:t>
            </a:r>
            <a:r>
              <a:rPr lang="en-US" dirty="0">
                <a:solidFill>
                  <a:schemeClr val="tx1"/>
                </a:solidFill>
              </a:rPr>
              <a:t> = </a:t>
            </a:r>
            <a:r>
              <a:rPr lang="en-US" dirty="0" err="1">
                <a:solidFill>
                  <a:schemeClr val="tx1"/>
                </a:solidFill>
              </a:rPr>
              <a:t>movietoproduction.movie_id</a:t>
            </a:r>
            <a:r>
              <a:rPr lang="en-US" dirty="0">
                <a:solidFill>
                  <a:schemeClr val="tx1"/>
                </a:solidFill>
              </a:rPr>
              <a:t> AND	</a:t>
            </a:r>
          </a:p>
          <a:p>
            <a:r>
              <a:rPr lang="en-US" dirty="0">
                <a:solidFill>
                  <a:schemeClr val="tx1"/>
                </a:solidFill>
              </a:rPr>
              <a:t>	</a:t>
            </a:r>
            <a:r>
              <a:rPr lang="en-US" dirty="0" err="1">
                <a:solidFill>
                  <a:schemeClr val="tx1"/>
                </a:solidFill>
              </a:rPr>
              <a:t>company.id</a:t>
            </a:r>
            <a:r>
              <a:rPr lang="en-US" dirty="0">
                <a:solidFill>
                  <a:schemeClr val="tx1"/>
                </a:solidFill>
              </a:rPr>
              <a:t> = </a:t>
            </a:r>
            <a:r>
              <a:rPr lang="en-US" dirty="0" err="1">
                <a:solidFill>
                  <a:schemeClr val="tx1"/>
                </a:solidFill>
              </a:rPr>
              <a:t>movietoproduction.company_id</a:t>
            </a:r>
            <a:endParaRPr lang="en-US" dirty="0">
              <a:solidFill>
                <a:schemeClr val="tx1"/>
              </a:solidFill>
            </a:endParaRPr>
          </a:p>
        </p:txBody>
      </p:sp>
      <p:sp>
        <p:nvSpPr>
          <p:cNvPr id="12" name="Rectangle 11"/>
          <p:cNvSpPr/>
          <p:nvPr/>
        </p:nvSpPr>
        <p:spPr>
          <a:xfrm>
            <a:off x="3977829" y="1414411"/>
            <a:ext cx="6904333" cy="527373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solidFill>
              </a:rPr>
              <a:t>TALOS Query</a:t>
            </a:r>
          </a:p>
          <a:p>
            <a:endParaRPr lang="en-US" b="1" dirty="0">
              <a:solidFill>
                <a:schemeClr val="tx1"/>
              </a:solidFill>
            </a:endParaRPr>
          </a:p>
          <a:p>
            <a:r>
              <a:rPr lang="en-US" dirty="0">
                <a:solidFill>
                  <a:schemeClr val="tx1"/>
                </a:solidFill>
              </a:rPr>
              <a:t>SELECT </a:t>
            </a:r>
          </a:p>
          <a:p>
            <a:r>
              <a:rPr lang="en-US" dirty="0">
                <a:solidFill>
                  <a:schemeClr val="tx1"/>
                </a:solidFill>
              </a:rPr>
              <a:t>	distinct title </a:t>
            </a:r>
          </a:p>
          <a:p>
            <a:r>
              <a:rPr lang="en-US" dirty="0">
                <a:solidFill>
                  <a:schemeClr val="tx1"/>
                </a:solidFill>
              </a:rPr>
              <a:t>FROM </a:t>
            </a:r>
          </a:p>
          <a:p>
            <a:r>
              <a:rPr lang="en-US" dirty="0">
                <a:solidFill>
                  <a:schemeClr val="tx1"/>
                </a:solidFill>
              </a:rPr>
              <a:t>	movie </a:t>
            </a:r>
          </a:p>
          <a:p>
            <a:r>
              <a:rPr lang="en-US" dirty="0">
                <a:solidFill>
                  <a:schemeClr val="tx1"/>
                </a:solidFill>
              </a:rPr>
              <a:t>WHERE </a:t>
            </a:r>
          </a:p>
          <a:p>
            <a:pPr lvl="1"/>
            <a:r>
              <a:rPr lang="en-US" sz="450" dirty="0">
                <a:solidFill>
                  <a:schemeClr val="tx1"/>
                </a:solidFill>
              </a:rPr>
              <a:t>((</a:t>
            </a:r>
            <a:r>
              <a:rPr lang="en-US" sz="450" dirty="0" err="1">
                <a:solidFill>
                  <a:schemeClr val="tx1"/>
                </a:solidFill>
              </a:rPr>
              <a:t>movie.title</a:t>
            </a:r>
            <a:r>
              <a:rPr lang="en-US" sz="450" dirty="0">
                <a:solidFill>
                  <a:schemeClr val="tx1"/>
                </a:solidFill>
              </a:rPr>
              <a:t>='Inside Out' OR </a:t>
            </a:r>
            <a:r>
              <a:rPr lang="en-US" sz="450" dirty="0" err="1">
                <a:solidFill>
                  <a:schemeClr val="tx1"/>
                </a:solidFill>
              </a:rPr>
              <a:t>movie.title</a:t>
            </a:r>
            <a:r>
              <a:rPr lang="en-US" sz="450" dirty="0">
                <a:solidFill>
                  <a:schemeClr val="tx1"/>
                </a:solidFill>
              </a:rPr>
              <a:t>='Lifted' OR </a:t>
            </a:r>
            <a:r>
              <a:rPr lang="en-US" sz="450" dirty="0" err="1">
                <a:solidFill>
                  <a:schemeClr val="tx1"/>
                </a:solidFill>
              </a:rPr>
              <a:t>movie.title</a:t>
            </a:r>
            <a:r>
              <a:rPr lang="en-US" sz="450" dirty="0">
                <a:solidFill>
                  <a:schemeClr val="tx1"/>
                </a:solidFill>
              </a:rPr>
              <a:t>='Lou' OR </a:t>
            </a:r>
            <a:r>
              <a:rPr lang="en-US" sz="450" dirty="0" err="1">
                <a:solidFill>
                  <a:schemeClr val="tx1"/>
                </a:solidFill>
              </a:rPr>
              <a:t>movie.title</a:t>
            </a:r>
            <a:r>
              <a:rPr lang="en-US" sz="450" dirty="0">
                <a:solidFill>
                  <a:schemeClr val="tx1"/>
                </a:solidFill>
              </a:rPr>
              <a:t>='For the Birds' OR </a:t>
            </a:r>
            <a:r>
              <a:rPr lang="en-US" sz="450" dirty="0" err="1">
                <a:solidFill>
                  <a:schemeClr val="tx1"/>
                </a:solidFill>
              </a:rPr>
              <a:t>movie.title</a:t>
            </a:r>
            <a:r>
              <a:rPr lang="en-US" sz="450" dirty="0">
                <a:solidFill>
                  <a:schemeClr val="tx1"/>
                </a:solidFill>
              </a:rPr>
              <a:t>='Brave' OR </a:t>
            </a:r>
            <a:r>
              <a:rPr lang="en-US" sz="450" dirty="0" err="1">
                <a:solidFill>
                  <a:schemeClr val="tx1"/>
                </a:solidFill>
              </a:rPr>
              <a:t>movie.title</a:t>
            </a:r>
            <a:r>
              <a:rPr lang="en-US" sz="450" dirty="0">
                <a:solidFill>
                  <a:schemeClr val="tx1"/>
                </a:solidFill>
              </a:rPr>
              <a:t>='Coco')) OR ((</a:t>
            </a:r>
            <a:r>
              <a:rPr lang="en-US" sz="450" dirty="0" err="1">
                <a:solidFill>
                  <a:schemeClr val="tx1"/>
                </a:solidFill>
              </a:rPr>
              <a:t>movie.title</a:t>
            </a:r>
            <a:r>
              <a:rPr lang="en-US" sz="450" dirty="0">
                <a:solidFill>
                  <a:schemeClr val="tx1"/>
                </a:solidFill>
              </a:rPr>
              <a:t>&lt;&gt;'Inside Out' AND </a:t>
            </a:r>
            <a:r>
              <a:rPr lang="en-US" sz="450" dirty="0" err="1">
                <a:solidFill>
                  <a:schemeClr val="tx1"/>
                </a:solidFill>
              </a:rPr>
              <a:t>movie.title</a:t>
            </a:r>
            <a:r>
              <a:rPr lang="en-US" sz="450" dirty="0">
                <a:solidFill>
                  <a:schemeClr val="tx1"/>
                </a:solidFill>
              </a:rPr>
              <a:t>&lt;&gt;'Lifted' AND </a:t>
            </a:r>
            <a:r>
              <a:rPr lang="en-US" sz="450" dirty="0" err="1">
                <a:solidFill>
                  <a:schemeClr val="tx1"/>
                </a:solidFill>
              </a:rPr>
              <a:t>movie.title</a:t>
            </a:r>
            <a:r>
              <a:rPr lang="en-US" sz="450" dirty="0">
                <a:solidFill>
                  <a:schemeClr val="tx1"/>
                </a:solidFill>
              </a:rPr>
              <a:t>&lt;&gt;'Lou' AND </a:t>
            </a:r>
            <a:r>
              <a:rPr lang="en-US" sz="450" dirty="0" err="1">
                <a:solidFill>
                  <a:schemeClr val="tx1"/>
                </a:solidFill>
              </a:rPr>
              <a:t>movie.title</a:t>
            </a:r>
            <a:r>
              <a:rPr lang="en-US" sz="450" dirty="0">
                <a:solidFill>
                  <a:schemeClr val="tx1"/>
                </a:solidFill>
              </a:rPr>
              <a:t>&lt;&gt;'For the Birds' AND </a:t>
            </a:r>
            <a:r>
              <a:rPr lang="en-US" sz="450" dirty="0" err="1">
                <a:solidFill>
                  <a:schemeClr val="tx1"/>
                </a:solidFill>
              </a:rPr>
              <a:t>movie.title</a:t>
            </a:r>
            <a:r>
              <a:rPr lang="en-US" sz="450" dirty="0">
                <a:solidFill>
                  <a:schemeClr val="tx1"/>
                </a:solidFill>
              </a:rPr>
              <a:t>&lt;&gt;'Brave' AND </a:t>
            </a:r>
            <a:r>
              <a:rPr lang="en-US" sz="450" dirty="0" err="1">
                <a:solidFill>
                  <a:schemeClr val="tx1"/>
                </a:solidFill>
              </a:rPr>
              <a:t>movie.title</a:t>
            </a:r>
            <a:r>
              <a:rPr lang="en-US" sz="450" dirty="0">
                <a:solidFill>
                  <a:schemeClr val="tx1"/>
                </a:solidFill>
              </a:rPr>
              <a:t>&lt;&gt;'Coco') AND (</a:t>
            </a:r>
            <a:r>
              <a:rPr lang="en-US" sz="450" dirty="0" err="1">
                <a:solidFill>
                  <a:schemeClr val="tx1"/>
                </a:solidFill>
              </a:rPr>
              <a:t>movie.title</a:t>
            </a:r>
            <a:r>
              <a:rPr lang="en-US" sz="450" dirty="0">
                <a:solidFill>
                  <a:schemeClr val="tx1"/>
                </a:solidFill>
              </a:rPr>
              <a:t>='A </a:t>
            </a:r>
            <a:r>
              <a:rPr lang="en-US" sz="450" dirty="0" err="1">
                <a:solidFill>
                  <a:schemeClr val="tx1"/>
                </a:solidFill>
              </a:rPr>
              <a:t>Bug"s</a:t>
            </a:r>
            <a:r>
              <a:rPr lang="en-US" sz="450" dirty="0">
                <a:solidFill>
                  <a:schemeClr val="tx1"/>
                </a:solidFill>
              </a:rPr>
              <a:t> Life' OR </a:t>
            </a:r>
            <a:r>
              <a:rPr lang="en-US" sz="450" dirty="0" err="1">
                <a:solidFill>
                  <a:schemeClr val="tx1"/>
                </a:solidFill>
              </a:rPr>
              <a:t>movie.title</a:t>
            </a:r>
            <a:r>
              <a:rPr lang="en-US" sz="450" dirty="0">
                <a:solidFill>
                  <a:schemeClr val="tx1"/>
                </a:solidFill>
              </a:rPr>
              <a:t>='André and Wally B.' OR </a:t>
            </a:r>
            <a:r>
              <a:rPr lang="en-US" sz="450" dirty="0" err="1">
                <a:solidFill>
                  <a:schemeClr val="tx1"/>
                </a:solidFill>
              </a:rPr>
              <a:t>movie.title</a:t>
            </a:r>
            <a:r>
              <a:rPr lang="en-US" sz="450" dirty="0">
                <a:solidFill>
                  <a:schemeClr val="tx1"/>
                </a:solidFill>
              </a:rPr>
              <a:t>='</a:t>
            </a:r>
            <a:r>
              <a:rPr lang="en-US" sz="450" dirty="0" err="1">
                <a:solidFill>
                  <a:schemeClr val="tx1"/>
                </a:solidFill>
              </a:rPr>
              <a:t>Boundin</a:t>
            </a:r>
            <a:r>
              <a:rPr lang="en-US" sz="450" dirty="0">
                <a:solidFill>
                  <a:schemeClr val="tx1"/>
                </a:solidFill>
              </a:rPr>
              <a:t>"' OR </a:t>
            </a:r>
            <a:r>
              <a:rPr lang="en-US" sz="450" dirty="0" err="1">
                <a:solidFill>
                  <a:schemeClr val="tx1"/>
                </a:solidFill>
              </a:rPr>
              <a:t>movie.title</a:t>
            </a:r>
            <a:r>
              <a:rPr lang="en-US" sz="450" dirty="0">
                <a:solidFill>
                  <a:schemeClr val="tx1"/>
                </a:solidFill>
              </a:rPr>
              <a:t>='Burn-E' OR </a:t>
            </a:r>
            <a:r>
              <a:rPr lang="en-US" sz="450" dirty="0" err="1">
                <a:solidFill>
                  <a:schemeClr val="tx1"/>
                </a:solidFill>
              </a:rPr>
              <a:t>movie.title</a:t>
            </a:r>
            <a:r>
              <a:rPr lang="en-US" sz="450" dirty="0">
                <a:solidFill>
                  <a:schemeClr val="tx1"/>
                </a:solidFill>
              </a:rPr>
              <a:t>='Cars 2' OR </a:t>
            </a:r>
            <a:r>
              <a:rPr lang="en-US" sz="450" dirty="0" err="1">
                <a:solidFill>
                  <a:schemeClr val="tx1"/>
                </a:solidFill>
              </a:rPr>
              <a:t>movie.title</a:t>
            </a:r>
            <a:r>
              <a:rPr lang="en-US" sz="450" dirty="0">
                <a:solidFill>
                  <a:schemeClr val="tx1"/>
                </a:solidFill>
              </a:rPr>
              <a:t>='Cars 3')) OR ((</a:t>
            </a:r>
            <a:r>
              <a:rPr lang="en-US" sz="450" dirty="0" err="1">
                <a:solidFill>
                  <a:schemeClr val="tx1"/>
                </a:solidFill>
              </a:rPr>
              <a:t>movie.title</a:t>
            </a:r>
            <a:r>
              <a:rPr lang="en-US" sz="450" dirty="0">
                <a:solidFill>
                  <a:schemeClr val="tx1"/>
                </a:solidFill>
              </a:rPr>
              <a:t>&lt;&gt;'Inside Out' AND </a:t>
            </a:r>
            <a:r>
              <a:rPr lang="en-US" sz="450" dirty="0" err="1">
                <a:solidFill>
                  <a:schemeClr val="tx1"/>
                </a:solidFill>
              </a:rPr>
              <a:t>movie.title</a:t>
            </a:r>
            <a:r>
              <a:rPr lang="en-US" sz="450" dirty="0">
                <a:solidFill>
                  <a:schemeClr val="tx1"/>
                </a:solidFill>
              </a:rPr>
              <a:t>&lt;&gt;'Lifted' AND </a:t>
            </a:r>
            <a:r>
              <a:rPr lang="en-US" sz="450" dirty="0" err="1">
                <a:solidFill>
                  <a:schemeClr val="tx1"/>
                </a:solidFill>
              </a:rPr>
              <a:t>movie.title</a:t>
            </a:r>
            <a:r>
              <a:rPr lang="en-US" sz="450" dirty="0">
                <a:solidFill>
                  <a:schemeClr val="tx1"/>
                </a:solidFill>
              </a:rPr>
              <a:t>&lt;&gt;'Lou' AND </a:t>
            </a:r>
            <a:r>
              <a:rPr lang="en-US" sz="450" dirty="0" err="1">
                <a:solidFill>
                  <a:schemeClr val="tx1"/>
                </a:solidFill>
              </a:rPr>
              <a:t>movie.title</a:t>
            </a:r>
            <a:r>
              <a:rPr lang="en-US" sz="450" dirty="0">
                <a:solidFill>
                  <a:schemeClr val="tx1"/>
                </a:solidFill>
              </a:rPr>
              <a:t>&lt;&gt;'For the Birds' AND </a:t>
            </a:r>
            <a:r>
              <a:rPr lang="en-US" sz="450" dirty="0" err="1">
                <a:solidFill>
                  <a:schemeClr val="tx1"/>
                </a:solidFill>
              </a:rPr>
              <a:t>movie.title</a:t>
            </a:r>
            <a:r>
              <a:rPr lang="en-US" sz="450" dirty="0">
                <a:solidFill>
                  <a:schemeClr val="tx1"/>
                </a:solidFill>
              </a:rPr>
              <a:t>&lt;&gt;'Brave' AND </a:t>
            </a:r>
            <a:r>
              <a:rPr lang="en-US" sz="450" dirty="0" err="1">
                <a:solidFill>
                  <a:schemeClr val="tx1"/>
                </a:solidFill>
              </a:rPr>
              <a:t>movie.title</a:t>
            </a:r>
            <a:r>
              <a:rPr lang="en-US" sz="450" dirty="0">
                <a:solidFill>
                  <a:schemeClr val="tx1"/>
                </a:solidFill>
              </a:rPr>
              <a:t>&lt;&gt;'Coco') AND (</a:t>
            </a:r>
            <a:r>
              <a:rPr lang="en-US" sz="450" dirty="0" err="1">
                <a:solidFill>
                  <a:schemeClr val="tx1"/>
                </a:solidFill>
              </a:rPr>
              <a:t>movie.title</a:t>
            </a:r>
            <a:r>
              <a:rPr lang="en-US" sz="450" dirty="0">
                <a:solidFill>
                  <a:schemeClr val="tx1"/>
                </a:solidFill>
              </a:rPr>
              <a:t>&lt;&gt;'A </a:t>
            </a:r>
            <a:r>
              <a:rPr lang="en-US" sz="450" dirty="0" err="1">
                <a:solidFill>
                  <a:schemeClr val="tx1"/>
                </a:solidFill>
              </a:rPr>
              <a:t>Bug"s</a:t>
            </a:r>
            <a:r>
              <a:rPr lang="en-US" sz="450" dirty="0">
                <a:solidFill>
                  <a:schemeClr val="tx1"/>
                </a:solidFill>
              </a:rPr>
              <a:t> Life' AND </a:t>
            </a:r>
            <a:r>
              <a:rPr lang="en-US" sz="450" dirty="0" err="1">
                <a:solidFill>
                  <a:schemeClr val="tx1"/>
                </a:solidFill>
              </a:rPr>
              <a:t>movie.title</a:t>
            </a:r>
            <a:r>
              <a:rPr lang="en-US" sz="450" dirty="0">
                <a:solidFill>
                  <a:schemeClr val="tx1"/>
                </a:solidFill>
              </a:rPr>
              <a:t>&lt;&gt;'André and Wally B.' AND </a:t>
            </a:r>
            <a:r>
              <a:rPr lang="en-US" sz="450" dirty="0" err="1">
                <a:solidFill>
                  <a:schemeClr val="tx1"/>
                </a:solidFill>
              </a:rPr>
              <a:t>movie.title</a:t>
            </a:r>
            <a:r>
              <a:rPr lang="en-US" sz="450" dirty="0">
                <a:solidFill>
                  <a:schemeClr val="tx1"/>
                </a:solidFill>
              </a:rPr>
              <a:t>&lt;&gt;'</a:t>
            </a:r>
            <a:r>
              <a:rPr lang="en-US" sz="450" dirty="0" err="1">
                <a:solidFill>
                  <a:schemeClr val="tx1"/>
                </a:solidFill>
              </a:rPr>
              <a:t>Boundin</a:t>
            </a:r>
            <a:r>
              <a:rPr lang="en-US" sz="450" dirty="0">
                <a:solidFill>
                  <a:schemeClr val="tx1"/>
                </a:solidFill>
              </a:rPr>
              <a:t>"' AND </a:t>
            </a:r>
            <a:r>
              <a:rPr lang="en-US" sz="450" dirty="0" err="1">
                <a:solidFill>
                  <a:schemeClr val="tx1"/>
                </a:solidFill>
              </a:rPr>
              <a:t>movie.title</a:t>
            </a:r>
            <a:r>
              <a:rPr lang="en-US" sz="450" dirty="0">
                <a:solidFill>
                  <a:schemeClr val="tx1"/>
                </a:solidFill>
              </a:rPr>
              <a:t>&lt;&gt;'Burn-E' AND </a:t>
            </a:r>
            <a:r>
              <a:rPr lang="en-US" sz="450" dirty="0" err="1">
                <a:solidFill>
                  <a:schemeClr val="tx1"/>
                </a:solidFill>
              </a:rPr>
              <a:t>movie.title</a:t>
            </a:r>
            <a:r>
              <a:rPr lang="en-US" sz="450" dirty="0">
                <a:solidFill>
                  <a:schemeClr val="tx1"/>
                </a:solidFill>
              </a:rPr>
              <a:t>&lt;&gt;'Cars 2' AND </a:t>
            </a:r>
            <a:r>
              <a:rPr lang="en-US" sz="450" dirty="0" err="1">
                <a:solidFill>
                  <a:schemeClr val="tx1"/>
                </a:solidFill>
              </a:rPr>
              <a:t>movie.title</a:t>
            </a:r>
            <a:r>
              <a:rPr lang="en-US" sz="450" dirty="0">
                <a:solidFill>
                  <a:schemeClr val="tx1"/>
                </a:solidFill>
              </a:rPr>
              <a:t>&lt;&gt;'Cars 3') AND (</a:t>
            </a:r>
            <a:r>
              <a:rPr lang="en-US" sz="450" dirty="0" err="1">
                <a:solidFill>
                  <a:schemeClr val="tx1"/>
                </a:solidFill>
              </a:rPr>
              <a:t>movie.title</a:t>
            </a:r>
            <a:r>
              <a:rPr lang="en-US" sz="450" dirty="0">
                <a:solidFill>
                  <a:schemeClr val="tx1"/>
                </a:solidFill>
              </a:rPr>
              <a:t>='</a:t>
            </a:r>
            <a:r>
              <a:rPr lang="en-US" sz="450" dirty="0" err="1">
                <a:solidFill>
                  <a:schemeClr val="tx1"/>
                </a:solidFill>
              </a:rPr>
              <a:t>Dante"s</a:t>
            </a:r>
            <a:r>
              <a:rPr lang="en-US" sz="450" dirty="0">
                <a:solidFill>
                  <a:schemeClr val="tx1"/>
                </a:solidFill>
              </a:rPr>
              <a:t> Lunch: A Short Tail' OR </a:t>
            </a:r>
            <a:r>
              <a:rPr lang="en-US" sz="450" dirty="0" err="1">
                <a:solidFill>
                  <a:schemeClr val="tx1"/>
                </a:solidFill>
              </a:rPr>
              <a:t>movie.title</a:t>
            </a:r>
            <a:r>
              <a:rPr lang="en-US" sz="450" dirty="0">
                <a:solidFill>
                  <a:schemeClr val="tx1"/>
                </a:solidFill>
              </a:rPr>
              <a:t>='Finding Dory' OR </a:t>
            </a:r>
            <a:r>
              <a:rPr lang="en-US" sz="450" dirty="0" err="1">
                <a:solidFill>
                  <a:schemeClr val="tx1"/>
                </a:solidFill>
              </a:rPr>
              <a:t>movie.title</a:t>
            </a:r>
            <a:r>
              <a:rPr lang="en-US" sz="450" dirty="0">
                <a:solidFill>
                  <a:schemeClr val="tx1"/>
                </a:solidFill>
              </a:rPr>
              <a:t>='Finding Nemo' OR </a:t>
            </a:r>
            <a:r>
              <a:rPr lang="en-US" sz="450" dirty="0" err="1">
                <a:solidFill>
                  <a:schemeClr val="tx1"/>
                </a:solidFill>
              </a:rPr>
              <a:t>movie.title</a:t>
            </a:r>
            <a:r>
              <a:rPr lang="en-US" sz="450" dirty="0">
                <a:solidFill>
                  <a:schemeClr val="tx1"/>
                </a:solidFill>
              </a:rPr>
              <a:t>='</a:t>
            </a:r>
            <a:r>
              <a:rPr lang="en-US" sz="450" dirty="0" err="1">
                <a:solidFill>
                  <a:schemeClr val="tx1"/>
                </a:solidFill>
              </a:rPr>
              <a:t>Geri"s</a:t>
            </a:r>
            <a:r>
              <a:rPr lang="en-US" sz="450" dirty="0">
                <a:solidFill>
                  <a:schemeClr val="tx1"/>
                </a:solidFill>
              </a:rPr>
              <a:t> Game' OR </a:t>
            </a:r>
            <a:r>
              <a:rPr lang="en-US" sz="450" dirty="0" err="1">
                <a:solidFill>
                  <a:schemeClr val="tx1"/>
                </a:solidFill>
              </a:rPr>
              <a:t>movie.title</a:t>
            </a:r>
            <a:r>
              <a:rPr lang="en-US" sz="450" dirty="0">
                <a:solidFill>
                  <a:schemeClr val="tx1"/>
                </a:solidFill>
              </a:rPr>
              <a:t>='Hawaiian Vacation' OR </a:t>
            </a:r>
            <a:r>
              <a:rPr lang="en-US" sz="450" dirty="0" err="1">
                <a:solidFill>
                  <a:schemeClr val="tx1"/>
                </a:solidFill>
              </a:rPr>
              <a:t>movie.title</a:t>
            </a:r>
            <a:r>
              <a:rPr lang="en-US" sz="450" dirty="0">
                <a:solidFill>
                  <a:schemeClr val="tx1"/>
                </a:solidFill>
              </a:rPr>
              <a:t>='</a:t>
            </a:r>
            <a:r>
              <a:rPr lang="en-US" sz="450" dirty="0" err="1">
                <a:solidFill>
                  <a:schemeClr val="tx1"/>
                </a:solidFill>
              </a:rPr>
              <a:t>It"s</a:t>
            </a:r>
            <a:r>
              <a:rPr lang="en-US" sz="450" dirty="0">
                <a:solidFill>
                  <a:schemeClr val="tx1"/>
                </a:solidFill>
              </a:rPr>
              <a:t> Tough to Be a Bug')) OR ((</a:t>
            </a:r>
            <a:r>
              <a:rPr lang="en-US" sz="450" dirty="0" err="1">
                <a:solidFill>
                  <a:schemeClr val="tx1"/>
                </a:solidFill>
              </a:rPr>
              <a:t>movie.title</a:t>
            </a:r>
            <a:r>
              <a:rPr lang="en-US" sz="450" dirty="0">
                <a:solidFill>
                  <a:schemeClr val="tx1"/>
                </a:solidFill>
              </a:rPr>
              <a:t>&lt;&gt;'Inside Out' AND </a:t>
            </a:r>
            <a:r>
              <a:rPr lang="en-US" sz="450" dirty="0" err="1">
                <a:solidFill>
                  <a:schemeClr val="tx1"/>
                </a:solidFill>
              </a:rPr>
              <a:t>movie.title</a:t>
            </a:r>
            <a:r>
              <a:rPr lang="en-US" sz="450" dirty="0">
                <a:solidFill>
                  <a:schemeClr val="tx1"/>
                </a:solidFill>
              </a:rPr>
              <a:t>&lt;&gt;'Lifted' AND </a:t>
            </a:r>
            <a:r>
              <a:rPr lang="en-US" sz="450" dirty="0" err="1">
                <a:solidFill>
                  <a:schemeClr val="tx1"/>
                </a:solidFill>
              </a:rPr>
              <a:t>movie.title</a:t>
            </a:r>
            <a:r>
              <a:rPr lang="en-US" sz="450" dirty="0">
                <a:solidFill>
                  <a:schemeClr val="tx1"/>
                </a:solidFill>
              </a:rPr>
              <a:t>&lt;&gt;'Lou' AND </a:t>
            </a:r>
            <a:r>
              <a:rPr lang="en-US" sz="450" dirty="0" err="1">
                <a:solidFill>
                  <a:schemeClr val="tx1"/>
                </a:solidFill>
              </a:rPr>
              <a:t>movie.title</a:t>
            </a:r>
            <a:r>
              <a:rPr lang="en-US" sz="450" dirty="0">
                <a:solidFill>
                  <a:schemeClr val="tx1"/>
                </a:solidFill>
              </a:rPr>
              <a:t>&lt;&gt;'For the Birds' AND </a:t>
            </a:r>
            <a:r>
              <a:rPr lang="en-US" sz="450" dirty="0" err="1">
                <a:solidFill>
                  <a:schemeClr val="tx1"/>
                </a:solidFill>
              </a:rPr>
              <a:t>movie.title</a:t>
            </a:r>
            <a:r>
              <a:rPr lang="en-US" sz="450" dirty="0">
                <a:solidFill>
                  <a:schemeClr val="tx1"/>
                </a:solidFill>
              </a:rPr>
              <a:t>&lt;&gt;'Brave' AND </a:t>
            </a:r>
            <a:r>
              <a:rPr lang="en-US" sz="450" dirty="0" err="1">
                <a:solidFill>
                  <a:schemeClr val="tx1"/>
                </a:solidFill>
              </a:rPr>
              <a:t>movie.title</a:t>
            </a:r>
            <a:r>
              <a:rPr lang="en-US" sz="450" dirty="0">
                <a:solidFill>
                  <a:schemeClr val="tx1"/>
                </a:solidFill>
              </a:rPr>
              <a:t>&lt;&gt;'Coco') AND (</a:t>
            </a:r>
            <a:r>
              <a:rPr lang="en-US" sz="450" dirty="0" err="1">
                <a:solidFill>
                  <a:schemeClr val="tx1"/>
                </a:solidFill>
              </a:rPr>
              <a:t>movie.title</a:t>
            </a:r>
            <a:r>
              <a:rPr lang="en-US" sz="450" dirty="0">
                <a:solidFill>
                  <a:schemeClr val="tx1"/>
                </a:solidFill>
              </a:rPr>
              <a:t>&lt;&gt;'A </a:t>
            </a:r>
            <a:r>
              <a:rPr lang="en-US" sz="450" dirty="0" err="1">
                <a:solidFill>
                  <a:schemeClr val="tx1"/>
                </a:solidFill>
              </a:rPr>
              <a:t>Bug"s</a:t>
            </a:r>
            <a:r>
              <a:rPr lang="en-US" sz="450" dirty="0">
                <a:solidFill>
                  <a:schemeClr val="tx1"/>
                </a:solidFill>
              </a:rPr>
              <a:t> Life' AND </a:t>
            </a:r>
            <a:r>
              <a:rPr lang="en-US" sz="450" dirty="0" err="1">
                <a:solidFill>
                  <a:schemeClr val="tx1"/>
                </a:solidFill>
              </a:rPr>
              <a:t>movie.title</a:t>
            </a:r>
            <a:r>
              <a:rPr lang="en-US" sz="450" dirty="0">
                <a:solidFill>
                  <a:schemeClr val="tx1"/>
                </a:solidFill>
              </a:rPr>
              <a:t>&lt;&gt;'André and Wally B.' AND </a:t>
            </a:r>
            <a:r>
              <a:rPr lang="en-US" sz="450" dirty="0" err="1">
                <a:solidFill>
                  <a:schemeClr val="tx1"/>
                </a:solidFill>
              </a:rPr>
              <a:t>movie.title</a:t>
            </a:r>
            <a:r>
              <a:rPr lang="en-US" sz="450" dirty="0">
                <a:solidFill>
                  <a:schemeClr val="tx1"/>
                </a:solidFill>
              </a:rPr>
              <a:t>&lt;&gt;'</a:t>
            </a:r>
            <a:r>
              <a:rPr lang="en-US" sz="450" dirty="0" err="1">
                <a:solidFill>
                  <a:schemeClr val="tx1"/>
                </a:solidFill>
              </a:rPr>
              <a:t>Boundin</a:t>
            </a:r>
            <a:r>
              <a:rPr lang="en-US" sz="450" dirty="0">
                <a:solidFill>
                  <a:schemeClr val="tx1"/>
                </a:solidFill>
              </a:rPr>
              <a:t>"' AND </a:t>
            </a:r>
            <a:r>
              <a:rPr lang="en-US" sz="450" dirty="0" err="1">
                <a:solidFill>
                  <a:schemeClr val="tx1"/>
                </a:solidFill>
              </a:rPr>
              <a:t>movie.title</a:t>
            </a:r>
            <a:r>
              <a:rPr lang="en-US" sz="450" dirty="0">
                <a:solidFill>
                  <a:schemeClr val="tx1"/>
                </a:solidFill>
              </a:rPr>
              <a:t>&lt;&gt;'Burn-E' AND </a:t>
            </a:r>
            <a:r>
              <a:rPr lang="en-US" sz="450" dirty="0" err="1">
                <a:solidFill>
                  <a:schemeClr val="tx1"/>
                </a:solidFill>
              </a:rPr>
              <a:t>movie.title</a:t>
            </a:r>
            <a:r>
              <a:rPr lang="en-US" sz="450" dirty="0">
                <a:solidFill>
                  <a:schemeClr val="tx1"/>
                </a:solidFill>
              </a:rPr>
              <a:t>&lt;&gt;'Cars 2' AND </a:t>
            </a:r>
            <a:r>
              <a:rPr lang="en-US" sz="450" dirty="0" err="1">
                <a:solidFill>
                  <a:schemeClr val="tx1"/>
                </a:solidFill>
              </a:rPr>
              <a:t>movie.title</a:t>
            </a:r>
            <a:r>
              <a:rPr lang="en-US" sz="450" dirty="0">
                <a:solidFill>
                  <a:schemeClr val="tx1"/>
                </a:solidFill>
              </a:rPr>
              <a:t>&lt;&gt;'Cars 3') AND (</a:t>
            </a:r>
            <a:r>
              <a:rPr lang="en-US" sz="450" dirty="0" err="1">
                <a:solidFill>
                  <a:schemeClr val="tx1"/>
                </a:solidFill>
              </a:rPr>
              <a:t>movie.title</a:t>
            </a:r>
            <a:r>
              <a:rPr lang="en-US" sz="450" dirty="0">
                <a:solidFill>
                  <a:schemeClr val="tx1"/>
                </a:solidFill>
              </a:rPr>
              <a:t>&lt;&gt;'</a:t>
            </a:r>
            <a:r>
              <a:rPr lang="en-US" sz="450" dirty="0" err="1">
                <a:solidFill>
                  <a:schemeClr val="tx1"/>
                </a:solidFill>
              </a:rPr>
              <a:t>Dante"s</a:t>
            </a:r>
            <a:r>
              <a:rPr lang="en-US" sz="450" dirty="0">
                <a:solidFill>
                  <a:schemeClr val="tx1"/>
                </a:solidFill>
              </a:rPr>
              <a:t> Lunch: A Short Tail' AND </a:t>
            </a:r>
            <a:r>
              <a:rPr lang="en-US" sz="450" dirty="0" err="1">
                <a:solidFill>
                  <a:schemeClr val="tx1"/>
                </a:solidFill>
              </a:rPr>
              <a:t>movie.title</a:t>
            </a:r>
            <a:r>
              <a:rPr lang="en-US" sz="450" dirty="0">
                <a:solidFill>
                  <a:schemeClr val="tx1"/>
                </a:solidFill>
              </a:rPr>
              <a:t>&lt;&gt;'Finding Dory' AND </a:t>
            </a:r>
            <a:r>
              <a:rPr lang="en-US" sz="450" dirty="0" err="1">
                <a:solidFill>
                  <a:schemeClr val="tx1"/>
                </a:solidFill>
              </a:rPr>
              <a:t>movie.title</a:t>
            </a:r>
            <a:r>
              <a:rPr lang="en-US" sz="450" dirty="0">
                <a:solidFill>
                  <a:schemeClr val="tx1"/>
                </a:solidFill>
              </a:rPr>
              <a:t>&lt;&gt;'Finding Nemo' AND </a:t>
            </a:r>
            <a:r>
              <a:rPr lang="en-US" sz="450" dirty="0" err="1">
                <a:solidFill>
                  <a:schemeClr val="tx1"/>
                </a:solidFill>
              </a:rPr>
              <a:t>movie.title</a:t>
            </a:r>
            <a:r>
              <a:rPr lang="en-US" sz="450" dirty="0">
                <a:solidFill>
                  <a:schemeClr val="tx1"/>
                </a:solidFill>
              </a:rPr>
              <a:t>&lt;&gt;'</a:t>
            </a:r>
            <a:r>
              <a:rPr lang="en-US" sz="450" dirty="0" err="1">
                <a:solidFill>
                  <a:schemeClr val="tx1"/>
                </a:solidFill>
              </a:rPr>
              <a:t>Geri"s</a:t>
            </a:r>
            <a:r>
              <a:rPr lang="en-US" sz="450" dirty="0">
                <a:solidFill>
                  <a:schemeClr val="tx1"/>
                </a:solidFill>
              </a:rPr>
              <a:t> Game' AND </a:t>
            </a:r>
            <a:r>
              <a:rPr lang="en-US" sz="450" dirty="0" err="1">
                <a:solidFill>
                  <a:schemeClr val="tx1"/>
                </a:solidFill>
              </a:rPr>
              <a:t>movie.title</a:t>
            </a:r>
            <a:r>
              <a:rPr lang="en-US" sz="450" dirty="0">
                <a:solidFill>
                  <a:schemeClr val="tx1"/>
                </a:solidFill>
              </a:rPr>
              <a:t>&lt;&gt;'Hawaiian Vacation' AND </a:t>
            </a:r>
            <a:r>
              <a:rPr lang="en-US" sz="450" dirty="0" err="1">
                <a:solidFill>
                  <a:schemeClr val="tx1"/>
                </a:solidFill>
              </a:rPr>
              <a:t>movie.title</a:t>
            </a:r>
            <a:r>
              <a:rPr lang="en-US" sz="450" dirty="0">
                <a:solidFill>
                  <a:schemeClr val="tx1"/>
                </a:solidFill>
              </a:rPr>
              <a:t>&lt;&gt;'</a:t>
            </a:r>
            <a:r>
              <a:rPr lang="en-US" sz="450" dirty="0" err="1">
                <a:solidFill>
                  <a:schemeClr val="tx1"/>
                </a:solidFill>
              </a:rPr>
              <a:t>It"s</a:t>
            </a:r>
            <a:r>
              <a:rPr lang="en-US" sz="450" dirty="0">
                <a:solidFill>
                  <a:schemeClr val="tx1"/>
                </a:solidFill>
              </a:rPr>
              <a:t> Tough to Be a Bug') AND (</a:t>
            </a:r>
            <a:r>
              <a:rPr lang="en-US" sz="450" dirty="0" err="1">
                <a:solidFill>
                  <a:schemeClr val="tx1"/>
                </a:solidFill>
              </a:rPr>
              <a:t>movie.title</a:t>
            </a:r>
            <a:r>
              <a:rPr lang="en-US" sz="450" dirty="0">
                <a:solidFill>
                  <a:schemeClr val="tx1"/>
                </a:solidFill>
              </a:rPr>
              <a:t>='Knick Knack' OR </a:t>
            </a:r>
            <a:r>
              <a:rPr lang="en-US" sz="450" dirty="0" err="1">
                <a:solidFill>
                  <a:schemeClr val="tx1"/>
                </a:solidFill>
              </a:rPr>
              <a:t>movie.title</a:t>
            </a:r>
            <a:r>
              <a:rPr lang="en-US" sz="450" dirty="0">
                <a:solidFill>
                  <a:schemeClr val="tx1"/>
                </a:solidFill>
              </a:rPr>
              <a:t>='</a:t>
            </a:r>
            <a:r>
              <a:rPr lang="en-US" sz="450" dirty="0" err="1">
                <a:solidFill>
                  <a:schemeClr val="tx1"/>
                </a:solidFill>
              </a:rPr>
              <a:t>Luxo</a:t>
            </a:r>
            <a:r>
              <a:rPr lang="en-US" sz="450" dirty="0">
                <a:solidFill>
                  <a:schemeClr val="tx1"/>
                </a:solidFill>
              </a:rPr>
              <a:t> Jr.' OR </a:t>
            </a:r>
            <a:r>
              <a:rPr lang="en-US" sz="450" dirty="0" err="1">
                <a:solidFill>
                  <a:schemeClr val="tx1"/>
                </a:solidFill>
              </a:rPr>
              <a:t>movie.title</a:t>
            </a:r>
            <a:r>
              <a:rPr lang="en-US" sz="450" dirty="0">
                <a:solidFill>
                  <a:schemeClr val="tx1"/>
                </a:solidFill>
              </a:rPr>
              <a:t>='</a:t>
            </a:r>
            <a:r>
              <a:rPr lang="en-US" sz="450" dirty="0" err="1">
                <a:solidFill>
                  <a:schemeClr val="tx1"/>
                </a:solidFill>
              </a:rPr>
              <a:t>Luxo</a:t>
            </a:r>
            <a:r>
              <a:rPr lang="en-US" sz="450" dirty="0">
                <a:solidFill>
                  <a:schemeClr val="tx1"/>
                </a:solidFill>
              </a:rPr>
              <a:t> Jr. in "Surprise" and "Light &amp; Heavy"' OR </a:t>
            </a:r>
            <a:r>
              <a:rPr lang="en-US" sz="450" dirty="0" err="1">
                <a:solidFill>
                  <a:schemeClr val="tx1"/>
                </a:solidFill>
              </a:rPr>
              <a:t>movie.title</a:t>
            </a:r>
            <a:r>
              <a:rPr lang="en-US" sz="450" dirty="0">
                <a:solidFill>
                  <a:schemeClr val="tx1"/>
                </a:solidFill>
              </a:rPr>
              <a:t>='</a:t>
            </a:r>
            <a:r>
              <a:rPr lang="en-US" sz="450" dirty="0" err="1">
                <a:solidFill>
                  <a:schemeClr val="tx1"/>
                </a:solidFill>
              </a:rPr>
              <a:t>Luxo</a:t>
            </a:r>
            <a:r>
              <a:rPr lang="en-US" sz="450" dirty="0">
                <a:solidFill>
                  <a:schemeClr val="tx1"/>
                </a:solidFill>
              </a:rPr>
              <a:t> Jr. in "Up and Down"' OR </a:t>
            </a:r>
            <a:r>
              <a:rPr lang="en-US" sz="450" dirty="0" err="1">
                <a:solidFill>
                  <a:schemeClr val="tx1"/>
                </a:solidFill>
              </a:rPr>
              <a:t>movie.title</a:t>
            </a:r>
            <a:r>
              <a:rPr lang="en-US" sz="450" dirty="0">
                <a:solidFill>
                  <a:schemeClr val="tx1"/>
                </a:solidFill>
              </a:rPr>
              <a:t>='Monsters University' OR </a:t>
            </a:r>
            <a:r>
              <a:rPr lang="en-US" sz="450" dirty="0" err="1">
                <a:solidFill>
                  <a:schemeClr val="tx1"/>
                </a:solidFill>
              </a:rPr>
              <a:t>movie.title</a:t>
            </a:r>
            <a:r>
              <a:rPr lang="en-US" sz="450" dirty="0">
                <a:solidFill>
                  <a:schemeClr val="tx1"/>
                </a:solidFill>
              </a:rPr>
              <a:t>='Monsters, Inc.')) OR ((</a:t>
            </a:r>
            <a:r>
              <a:rPr lang="en-US" sz="450" dirty="0" err="1">
                <a:solidFill>
                  <a:schemeClr val="tx1"/>
                </a:solidFill>
              </a:rPr>
              <a:t>movie.title</a:t>
            </a:r>
            <a:r>
              <a:rPr lang="en-US" sz="450" dirty="0">
                <a:solidFill>
                  <a:schemeClr val="tx1"/>
                </a:solidFill>
              </a:rPr>
              <a:t>&lt;&gt;'Inside Out' AND </a:t>
            </a:r>
            <a:r>
              <a:rPr lang="en-US" sz="450" dirty="0" err="1">
                <a:solidFill>
                  <a:schemeClr val="tx1"/>
                </a:solidFill>
              </a:rPr>
              <a:t>movie.title</a:t>
            </a:r>
            <a:r>
              <a:rPr lang="en-US" sz="450" dirty="0">
                <a:solidFill>
                  <a:schemeClr val="tx1"/>
                </a:solidFill>
              </a:rPr>
              <a:t>&lt;&gt;'Lifted' AND </a:t>
            </a:r>
            <a:r>
              <a:rPr lang="en-US" sz="450" dirty="0" err="1">
                <a:solidFill>
                  <a:schemeClr val="tx1"/>
                </a:solidFill>
              </a:rPr>
              <a:t>movie.title</a:t>
            </a:r>
            <a:r>
              <a:rPr lang="en-US" sz="450" dirty="0">
                <a:solidFill>
                  <a:schemeClr val="tx1"/>
                </a:solidFill>
              </a:rPr>
              <a:t>&lt;&gt;'Lou' AND </a:t>
            </a:r>
            <a:r>
              <a:rPr lang="en-US" sz="450" dirty="0" err="1">
                <a:solidFill>
                  <a:schemeClr val="tx1"/>
                </a:solidFill>
              </a:rPr>
              <a:t>movie.title</a:t>
            </a:r>
            <a:r>
              <a:rPr lang="en-US" sz="450" dirty="0">
                <a:solidFill>
                  <a:schemeClr val="tx1"/>
                </a:solidFill>
              </a:rPr>
              <a:t>&lt;&gt;'For the Birds' AND </a:t>
            </a:r>
            <a:r>
              <a:rPr lang="en-US" sz="450" dirty="0" err="1">
                <a:solidFill>
                  <a:schemeClr val="tx1"/>
                </a:solidFill>
              </a:rPr>
              <a:t>movie.title</a:t>
            </a:r>
            <a:r>
              <a:rPr lang="en-US" sz="450" dirty="0">
                <a:solidFill>
                  <a:schemeClr val="tx1"/>
                </a:solidFill>
              </a:rPr>
              <a:t>&lt;&gt;'Brave' AND </a:t>
            </a:r>
            <a:r>
              <a:rPr lang="en-US" sz="450" dirty="0" err="1">
                <a:solidFill>
                  <a:schemeClr val="tx1"/>
                </a:solidFill>
              </a:rPr>
              <a:t>movie.title</a:t>
            </a:r>
            <a:r>
              <a:rPr lang="en-US" sz="450" dirty="0">
                <a:solidFill>
                  <a:schemeClr val="tx1"/>
                </a:solidFill>
              </a:rPr>
              <a:t>&lt;&gt;'Coco') AND (</a:t>
            </a:r>
            <a:r>
              <a:rPr lang="en-US" sz="450" dirty="0" err="1">
                <a:solidFill>
                  <a:schemeClr val="tx1"/>
                </a:solidFill>
              </a:rPr>
              <a:t>movie.title</a:t>
            </a:r>
            <a:r>
              <a:rPr lang="en-US" sz="450" dirty="0">
                <a:solidFill>
                  <a:schemeClr val="tx1"/>
                </a:solidFill>
              </a:rPr>
              <a:t>&lt;&gt;'A </a:t>
            </a:r>
            <a:r>
              <a:rPr lang="en-US" sz="450" dirty="0" err="1">
                <a:solidFill>
                  <a:schemeClr val="tx1"/>
                </a:solidFill>
              </a:rPr>
              <a:t>Bug"s</a:t>
            </a:r>
            <a:r>
              <a:rPr lang="en-US" sz="450" dirty="0">
                <a:solidFill>
                  <a:schemeClr val="tx1"/>
                </a:solidFill>
              </a:rPr>
              <a:t> Life' AND </a:t>
            </a:r>
            <a:r>
              <a:rPr lang="en-US" sz="450" dirty="0" err="1">
                <a:solidFill>
                  <a:schemeClr val="tx1"/>
                </a:solidFill>
              </a:rPr>
              <a:t>movie.title</a:t>
            </a:r>
            <a:r>
              <a:rPr lang="en-US" sz="450" dirty="0">
                <a:solidFill>
                  <a:schemeClr val="tx1"/>
                </a:solidFill>
              </a:rPr>
              <a:t>&lt;&gt;'André and Wally B.' AND </a:t>
            </a:r>
            <a:r>
              <a:rPr lang="en-US" sz="450" dirty="0" err="1">
                <a:solidFill>
                  <a:schemeClr val="tx1"/>
                </a:solidFill>
              </a:rPr>
              <a:t>movie.title</a:t>
            </a:r>
            <a:r>
              <a:rPr lang="en-US" sz="450" dirty="0">
                <a:solidFill>
                  <a:schemeClr val="tx1"/>
                </a:solidFill>
              </a:rPr>
              <a:t>&lt;&gt;'</a:t>
            </a:r>
            <a:r>
              <a:rPr lang="en-US" sz="450" dirty="0" err="1">
                <a:solidFill>
                  <a:schemeClr val="tx1"/>
                </a:solidFill>
              </a:rPr>
              <a:t>Boundin</a:t>
            </a:r>
            <a:r>
              <a:rPr lang="en-US" sz="450" dirty="0">
                <a:solidFill>
                  <a:schemeClr val="tx1"/>
                </a:solidFill>
              </a:rPr>
              <a:t>"' AND </a:t>
            </a:r>
            <a:r>
              <a:rPr lang="en-US" sz="450" dirty="0" err="1">
                <a:solidFill>
                  <a:schemeClr val="tx1"/>
                </a:solidFill>
              </a:rPr>
              <a:t>movie.title</a:t>
            </a:r>
            <a:r>
              <a:rPr lang="en-US" sz="450" dirty="0">
                <a:solidFill>
                  <a:schemeClr val="tx1"/>
                </a:solidFill>
              </a:rPr>
              <a:t>&lt;&gt;'Burn-E' AND </a:t>
            </a:r>
            <a:r>
              <a:rPr lang="en-US" sz="450" dirty="0" err="1">
                <a:solidFill>
                  <a:schemeClr val="tx1"/>
                </a:solidFill>
              </a:rPr>
              <a:t>movie.title</a:t>
            </a:r>
            <a:r>
              <a:rPr lang="en-US" sz="450" dirty="0">
                <a:solidFill>
                  <a:schemeClr val="tx1"/>
                </a:solidFill>
              </a:rPr>
              <a:t>&lt;&gt;'Cars 2' AND </a:t>
            </a:r>
            <a:r>
              <a:rPr lang="en-US" sz="450" dirty="0" err="1">
                <a:solidFill>
                  <a:schemeClr val="tx1"/>
                </a:solidFill>
              </a:rPr>
              <a:t>movie.title</a:t>
            </a:r>
            <a:r>
              <a:rPr lang="en-US" sz="450" dirty="0">
                <a:solidFill>
                  <a:schemeClr val="tx1"/>
                </a:solidFill>
              </a:rPr>
              <a:t>&lt;&gt;'Cars 3') AND (</a:t>
            </a:r>
            <a:r>
              <a:rPr lang="en-US" sz="450" dirty="0" err="1">
                <a:solidFill>
                  <a:schemeClr val="tx1"/>
                </a:solidFill>
              </a:rPr>
              <a:t>movie.title</a:t>
            </a:r>
            <a:r>
              <a:rPr lang="en-US" sz="450" dirty="0">
                <a:solidFill>
                  <a:schemeClr val="tx1"/>
                </a:solidFill>
              </a:rPr>
              <a:t>&lt;&gt;'</a:t>
            </a:r>
            <a:r>
              <a:rPr lang="en-US" sz="450" dirty="0" err="1">
                <a:solidFill>
                  <a:schemeClr val="tx1"/>
                </a:solidFill>
              </a:rPr>
              <a:t>Dante"s</a:t>
            </a:r>
            <a:r>
              <a:rPr lang="en-US" sz="450" dirty="0">
                <a:solidFill>
                  <a:schemeClr val="tx1"/>
                </a:solidFill>
              </a:rPr>
              <a:t> Lunch: A Short Tail' AND </a:t>
            </a:r>
            <a:r>
              <a:rPr lang="en-US" sz="450" dirty="0" err="1">
                <a:solidFill>
                  <a:schemeClr val="tx1"/>
                </a:solidFill>
              </a:rPr>
              <a:t>movie.title</a:t>
            </a:r>
            <a:r>
              <a:rPr lang="en-US" sz="450" dirty="0">
                <a:solidFill>
                  <a:schemeClr val="tx1"/>
                </a:solidFill>
              </a:rPr>
              <a:t>&lt;&gt;'Finding Dory' AND </a:t>
            </a:r>
            <a:r>
              <a:rPr lang="en-US" sz="450" dirty="0" err="1">
                <a:solidFill>
                  <a:schemeClr val="tx1"/>
                </a:solidFill>
              </a:rPr>
              <a:t>movie.title</a:t>
            </a:r>
            <a:r>
              <a:rPr lang="en-US" sz="450" dirty="0">
                <a:solidFill>
                  <a:schemeClr val="tx1"/>
                </a:solidFill>
              </a:rPr>
              <a:t>&lt;&gt;'Finding Nemo' AND </a:t>
            </a:r>
            <a:r>
              <a:rPr lang="en-US" sz="450" dirty="0" err="1">
                <a:solidFill>
                  <a:schemeClr val="tx1"/>
                </a:solidFill>
              </a:rPr>
              <a:t>movie.title</a:t>
            </a:r>
            <a:r>
              <a:rPr lang="en-US" sz="450" dirty="0">
                <a:solidFill>
                  <a:schemeClr val="tx1"/>
                </a:solidFill>
              </a:rPr>
              <a:t>&lt;&gt;'</a:t>
            </a:r>
            <a:r>
              <a:rPr lang="en-US" sz="450" dirty="0" err="1">
                <a:solidFill>
                  <a:schemeClr val="tx1"/>
                </a:solidFill>
              </a:rPr>
              <a:t>Geri"s</a:t>
            </a:r>
            <a:r>
              <a:rPr lang="en-US" sz="450" dirty="0">
                <a:solidFill>
                  <a:schemeClr val="tx1"/>
                </a:solidFill>
              </a:rPr>
              <a:t> Game' AND </a:t>
            </a:r>
            <a:r>
              <a:rPr lang="en-US" sz="450" dirty="0" err="1">
                <a:solidFill>
                  <a:schemeClr val="tx1"/>
                </a:solidFill>
              </a:rPr>
              <a:t>movie.title</a:t>
            </a:r>
            <a:r>
              <a:rPr lang="en-US" sz="450" dirty="0">
                <a:solidFill>
                  <a:schemeClr val="tx1"/>
                </a:solidFill>
              </a:rPr>
              <a:t>&lt;&gt;'Hawaiian Vacation' AND </a:t>
            </a:r>
            <a:r>
              <a:rPr lang="en-US" sz="450" dirty="0" err="1">
                <a:solidFill>
                  <a:schemeClr val="tx1"/>
                </a:solidFill>
              </a:rPr>
              <a:t>movie.title</a:t>
            </a:r>
            <a:r>
              <a:rPr lang="en-US" sz="450" dirty="0">
                <a:solidFill>
                  <a:schemeClr val="tx1"/>
                </a:solidFill>
              </a:rPr>
              <a:t>&lt;&gt;'</a:t>
            </a:r>
            <a:r>
              <a:rPr lang="en-US" sz="450" dirty="0" err="1">
                <a:solidFill>
                  <a:schemeClr val="tx1"/>
                </a:solidFill>
              </a:rPr>
              <a:t>It"s</a:t>
            </a:r>
            <a:r>
              <a:rPr lang="en-US" sz="450" dirty="0">
                <a:solidFill>
                  <a:schemeClr val="tx1"/>
                </a:solidFill>
              </a:rPr>
              <a:t> Tough to Be a Bug') AND (</a:t>
            </a:r>
            <a:r>
              <a:rPr lang="en-US" sz="450" dirty="0" err="1">
                <a:solidFill>
                  <a:schemeClr val="tx1"/>
                </a:solidFill>
              </a:rPr>
              <a:t>movie.title</a:t>
            </a:r>
            <a:r>
              <a:rPr lang="en-US" sz="450" dirty="0">
                <a:solidFill>
                  <a:schemeClr val="tx1"/>
                </a:solidFill>
              </a:rPr>
              <a:t>&lt;&gt;'Knick Knack'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in "Surprise" and "Light &amp; Heavy"'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in "Up and Down"' AND </a:t>
            </a:r>
            <a:r>
              <a:rPr lang="en-US" sz="450" dirty="0" err="1">
                <a:solidFill>
                  <a:schemeClr val="tx1"/>
                </a:solidFill>
              </a:rPr>
              <a:t>movie.title</a:t>
            </a:r>
            <a:r>
              <a:rPr lang="en-US" sz="450" dirty="0">
                <a:solidFill>
                  <a:schemeClr val="tx1"/>
                </a:solidFill>
              </a:rPr>
              <a:t>&lt;&gt;'Monsters University' AND </a:t>
            </a:r>
            <a:r>
              <a:rPr lang="en-US" sz="450" dirty="0" err="1">
                <a:solidFill>
                  <a:schemeClr val="tx1"/>
                </a:solidFill>
              </a:rPr>
              <a:t>movie.title</a:t>
            </a:r>
            <a:r>
              <a:rPr lang="en-US" sz="450" dirty="0">
                <a:solidFill>
                  <a:schemeClr val="tx1"/>
                </a:solidFill>
              </a:rPr>
              <a:t>&lt;&gt;'Monsters, Inc.') AND (</a:t>
            </a:r>
            <a:r>
              <a:rPr lang="en-US" sz="450" dirty="0" err="1">
                <a:solidFill>
                  <a:schemeClr val="tx1"/>
                </a:solidFill>
              </a:rPr>
              <a:t>movie.title</a:t>
            </a:r>
            <a:r>
              <a:rPr lang="en-US" sz="450" dirty="0">
                <a:solidFill>
                  <a:schemeClr val="tx1"/>
                </a:solidFill>
              </a:rPr>
              <a:t>='Party Central' OR </a:t>
            </a:r>
            <a:r>
              <a:rPr lang="en-US" sz="450" dirty="0" err="1">
                <a:solidFill>
                  <a:schemeClr val="tx1"/>
                </a:solidFill>
              </a:rPr>
              <a:t>movie.title</a:t>
            </a:r>
            <a:r>
              <a:rPr lang="en-US" sz="450" dirty="0">
                <a:solidFill>
                  <a:schemeClr val="tx1"/>
                </a:solidFill>
              </a:rPr>
              <a:t>='</a:t>
            </a:r>
            <a:r>
              <a:rPr lang="en-US" sz="450" dirty="0" err="1">
                <a:solidFill>
                  <a:schemeClr val="tx1"/>
                </a:solidFill>
              </a:rPr>
              <a:t>Partysaurus</a:t>
            </a:r>
            <a:r>
              <a:rPr lang="en-US" sz="450" dirty="0">
                <a:solidFill>
                  <a:schemeClr val="tx1"/>
                </a:solidFill>
              </a:rPr>
              <a:t> Rex' OR </a:t>
            </a:r>
            <a:r>
              <a:rPr lang="en-US" sz="450" dirty="0" err="1">
                <a:solidFill>
                  <a:schemeClr val="tx1"/>
                </a:solidFill>
              </a:rPr>
              <a:t>movie.title</a:t>
            </a:r>
            <a:r>
              <a:rPr lang="en-US" sz="450" dirty="0">
                <a:solidFill>
                  <a:schemeClr val="tx1"/>
                </a:solidFill>
              </a:rPr>
              <a:t>='</a:t>
            </a:r>
            <a:r>
              <a:rPr lang="en-US" sz="450" dirty="0" err="1">
                <a:solidFill>
                  <a:schemeClr val="tx1"/>
                </a:solidFill>
              </a:rPr>
              <a:t>Red"s</a:t>
            </a:r>
            <a:r>
              <a:rPr lang="en-US" sz="450" dirty="0">
                <a:solidFill>
                  <a:schemeClr val="tx1"/>
                </a:solidFill>
              </a:rPr>
              <a:t> Dream' OR </a:t>
            </a:r>
            <a:r>
              <a:rPr lang="en-US" sz="450" dirty="0" err="1">
                <a:solidFill>
                  <a:schemeClr val="tx1"/>
                </a:solidFill>
              </a:rPr>
              <a:t>movie.title</a:t>
            </a:r>
            <a:r>
              <a:rPr lang="en-US" sz="450" dirty="0">
                <a:solidFill>
                  <a:schemeClr val="tx1"/>
                </a:solidFill>
              </a:rPr>
              <a:t>='</a:t>
            </a:r>
            <a:r>
              <a:rPr lang="en-US" sz="450" dirty="0" err="1">
                <a:solidFill>
                  <a:schemeClr val="tx1"/>
                </a:solidFill>
              </a:rPr>
              <a:t>Riley"s</a:t>
            </a:r>
            <a:r>
              <a:rPr lang="en-US" sz="450" dirty="0">
                <a:solidFill>
                  <a:schemeClr val="tx1"/>
                </a:solidFill>
              </a:rPr>
              <a:t> First Date?' OR </a:t>
            </a:r>
            <a:r>
              <a:rPr lang="en-US" sz="450" dirty="0" err="1">
                <a:solidFill>
                  <a:schemeClr val="tx1"/>
                </a:solidFill>
              </a:rPr>
              <a:t>movie.title</a:t>
            </a:r>
            <a:r>
              <a:rPr lang="en-US" sz="450" dirty="0">
                <a:solidFill>
                  <a:schemeClr val="tx1"/>
                </a:solidFill>
              </a:rPr>
              <a:t>='</a:t>
            </a:r>
            <a:r>
              <a:rPr lang="en-US" sz="450" dirty="0" err="1">
                <a:solidFill>
                  <a:schemeClr val="tx1"/>
                </a:solidFill>
              </a:rPr>
              <a:t>Sanjay"s</a:t>
            </a:r>
            <a:r>
              <a:rPr lang="en-US" sz="450" dirty="0">
                <a:solidFill>
                  <a:schemeClr val="tx1"/>
                </a:solidFill>
              </a:rPr>
              <a:t> Super Team' OR </a:t>
            </a:r>
            <a:r>
              <a:rPr lang="en-US" sz="450" dirty="0" err="1">
                <a:solidFill>
                  <a:schemeClr val="tx1"/>
                </a:solidFill>
              </a:rPr>
              <a:t>movie.title</a:t>
            </a:r>
            <a:r>
              <a:rPr lang="en-US" sz="450" dirty="0">
                <a:solidFill>
                  <a:schemeClr val="tx1"/>
                </a:solidFill>
              </a:rPr>
              <a:t>='The Good Dinosaur')) OR ((</a:t>
            </a:r>
            <a:r>
              <a:rPr lang="en-US" sz="450" dirty="0" err="1">
                <a:solidFill>
                  <a:schemeClr val="tx1"/>
                </a:solidFill>
              </a:rPr>
              <a:t>movie.title</a:t>
            </a:r>
            <a:r>
              <a:rPr lang="en-US" sz="450" dirty="0">
                <a:solidFill>
                  <a:schemeClr val="tx1"/>
                </a:solidFill>
              </a:rPr>
              <a:t>&lt;&gt;'Inside Out' AND </a:t>
            </a:r>
            <a:r>
              <a:rPr lang="en-US" sz="450" dirty="0" err="1">
                <a:solidFill>
                  <a:schemeClr val="tx1"/>
                </a:solidFill>
              </a:rPr>
              <a:t>movie.title</a:t>
            </a:r>
            <a:r>
              <a:rPr lang="en-US" sz="450" dirty="0">
                <a:solidFill>
                  <a:schemeClr val="tx1"/>
                </a:solidFill>
              </a:rPr>
              <a:t>&lt;&gt;'Lifted' AND </a:t>
            </a:r>
            <a:r>
              <a:rPr lang="en-US" sz="450" dirty="0" err="1">
                <a:solidFill>
                  <a:schemeClr val="tx1"/>
                </a:solidFill>
              </a:rPr>
              <a:t>movie.title</a:t>
            </a:r>
            <a:r>
              <a:rPr lang="en-US" sz="450" dirty="0">
                <a:solidFill>
                  <a:schemeClr val="tx1"/>
                </a:solidFill>
              </a:rPr>
              <a:t>&lt;&gt;'Lou' AND </a:t>
            </a:r>
            <a:r>
              <a:rPr lang="en-US" sz="450" dirty="0" err="1">
                <a:solidFill>
                  <a:schemeClr val="tx1"/>
                </a:solidFill>
              </a:rPr>
              <a:t>movie.title</a:t>
            </a:r>
            <a:r>
              <a:rPr lang="en-US" sz="450" dirty="0">
                <a:solidFill>
                  <a:schemeClr val="tx1"/>
                </a:solidFill>
              </a:rPr>
              <a:t>&lt;&gt;'For the Birds' AND </a:t>
            </a:r>
            <a:r>
              <a:rPr lang="en-US" sz="450" dirty="0" err="1">
                <a:solidFill>
                  <a:schemeClr val="tx1"/>
                </a:solidFill>
              </a:rPr>
              <a:t>movie.title</a:t>
            </a:r>
            <a:r>
              <a:rPr lang="en-US" sz="450" dirty="0">
                <a:solidFill>
                  <a:schemeClr val="tx1"/>
                </a:solidFill>
              </a:rPr>
              <a:t>&lt;&gt;'Brave' AND </a:t>
            </a:r>
            <a:r>
              <a:rPr lang="en-US" sz="450" dirty="0" err="1">
                <a:solidFill>
                  <a:schemeClr val="tx1"/>
                </a:solidFill>
              </a:rPr>
              <a:t>movie.title</a:t>
            </a:r>
            <a:r>
              <a:rPr lang="en-US" sz="450" dirty="0">
                <a:solidFill>
                  <a:schemeClr val="tx1"/>
                </a:solidFill>
              </a:rPr>
              <a:t>&lt;&gt;'Coco') AND (</a:t>
            </a:r>
            <a:r>
              <a:rPr lang="en-US" sz="450" dirty="0" err="1">
                <a:solidFill>
                  <a:schemeClr val="tx1"/>
                </a:solidFill>
              </a:rPr>
              <a:t>movie.title</a:t>
            </a:r>
            <a:r>
              <a:rPr lang="en-US" sz="450" dirty="0">
                <a:solidFill>
                  <a:schemeClr val="tx1"/>
                </a:solidFill>
              </a:rPr>
              <a:t>&lt;&gt;'A </a:t>
            </a:r>
            <a:r>
              <a:rPr lang="en-US" sz="450" dirty="0" err="1">
                <a:solidFill>
                  <a:schemeClr val="tx1"/>
                </a:solidFill>
              </a:rPr>
              <a:t>Bug"s</a:t>
            </a:r>
            <a:r>
              <a:rPr lang="en-US" sz="450" dirty="0">
                <a:solidFill>
                  <a:schemeClr val="tx1"/>
                </a:solidFill>
              </a:rPr>
              <a:t> Life' AND </a:t>
            </a:r>
            <a:r>
              <a:rPr lang="en-US" sz="450" dirty="0" err="1">
                <a:solidFill>
                  <a:schemeClr val="tx1"/>
                </a:solidFill>
              </a:rPr>
              <a:t>movie.title</a:t>
            </a:r>
            <a:r>
              <a:rPr lang="en-US" sz="450" dirty="0">
                <a:solidFill>
                  <a:schemeClr val="tx1"/>
                </a:solidFill>
              </a:rPr>
              <a:t>&lt;&gt;'André and Wally B.' AND </a:t>
            </a:r>
            <a:r>
              <a:rPr lang="en-US" sz="450" dirty="0" err="1">
                <a:solidFill>
                  <a:schemeClr val="tx1"/>
                </a:solidFill>
              </a:rPr>
              <a:t>movie.title</a:t>
            </a:r>
            <a:r>
              <a:rPr lang="en-US" sz="450" dirty="0">
                <a:solidFill>
                  <a:schemeClr val="tx1"/>
                </a:solidFill>
              </a:rPr>
              <a:t>&lt;&gt;'</a:t>
            </a:r>
            <a:r>
              <a:rPr lang="en-US" sz="450" dirty="0" err="1">
                <a:solidFill>
                  <a:schemeClr val="tx1"/>
                </a:solidFill>
              </a:rPr>
              <a:t>Boundin</a:t>
            </a:r>
            <a:r>
              <a:rPr lang="en-US" sz="450" dirty="0">
                <a:solidFill>
                  <a:schemeClr val="tx1"/>
                </a:solidFill>
              </a:rPr>
              <a:t>"' AND </a:t>
            </a:r>
            <a:r>
              <a:rPr lang="en-US" sz="450" dirty="0" err="1">
                <a:solidFill>
                  <a:schemeClr val="tx1"/>
                </a:solidFill>
              </a:rPr>
              <a:t>movie.title</a:t>
            </a:r>
            <a:r>
              <a:rPr lang="en-US" sz="450" dirty="0">
                <a:solidFill>
                  <a:schemeClr val="tx1"/>
                </a:solidFill>
              </a:rPr>
              <a:t>&lt;&gt;'Burn-E' AND </a:t>
            </a:r>
            <a:r>
              <a:rPr lang="en-US" sz="450" dirty="0" err="1">
                <a:solidFill>
                  <a:schemeClr val="tx1"/>
                </a:solidFill>
              </a:rPr>
              <a:t>movie.title</a:t>
            </a:r>
            <a:r>
              <a:rPr lang="en-US" sz="450" dirty="0">
                <a:solidFill>
                  <a:schemeClr val="tx1"/>
                </a:solidFill>
              </a:rPr>
              <a:t>&lt;&gt;'Cars 2' AND </a:t>
            </a:r>
            <a:r>
              <a:rPr lang="en-US" sz="450" dirty="0" err="1">
                <a:solidFill>
                  <a:schemeClr val="tx1"/>
                </a:solidFill>
              </a:rPr>
              <a:t>movie.title</a:t>
            </a:r>
            <a:r>
              <a:rPr lang="en-US" sz="450" dirty="0">
                <a:solidFill>
                  <a:schemeClr val="tx1"/>
                </a:solidFill>
              </a:rPr>
              <a:t>&lt;&gt;'Cars 3') AND (</a:t>
            </a:r>
            <a:r>
              <a:rPr lang="en-US" sz="450" dirty="0" err="1">
                <a:solidFill>
                  <a:schemeClr val="tx1"/>
                </a:solidFill>
              </a:rPr>
              <a:t>movie.title</a:t>
            </a:r>
            <a:r>
              <a:rPr lang="en-US" sz="450" dirty="0">
                <a:solidFill>
                  <a:schemeClr val="tx1"/>
                </a:solidFill>
              </a:rPr>
              <a:t>&lt;&gt;'</a:t>
            </a:r>
            <a:r>
              <a:rPr lang="en-US" sz="450" dirty="0" err="1">
                <a:solidFill>
                  <a:schemeClr val="tx1"/>
                </a:solidFill>
              </a:rPr>
              <a:t>Dante"s</a:t>
            </a:r>
            <a:r>
              <a:rPr lang="en-US" sz="450" dirty="0">
                <a:solidFill>
                  <a:schemeClr val="tx1"/>
                </a:solidFill>
              </a:rPr>
              <a:t> Lunch: A Short Tail' AND </a:t>
            </a:r>
            <a:r>
              <a:rPr lang="en-US" sz="450" dirty="0" err="1">
                <a:solidFill>
                  <a:schemeClr val="tx1"/>
                </a:solidFill>
              </a:rPr>
              <a:t>movie.title</a:t>
            </a:r>
            <a:r>
              <a:rPr lang="en-US" sz="450" dirty="0">
                <a:solidFill>
                  <a:schemeClr val="tx1"/>
                </a:solidFill>
              </a:rPr>
              <a:t>&lt;&gt;'Finding Dory' AND </a:t>
            </a:r>
            <a:r>
              <a:rPr lang="en-US" sz="450" dirty="0" err="1">
                <a:solidFill>
                  <a:schemeClr val="tx1"/>
                </a:solidFill>
              </a:rPr>
              <a:t>movie.title</a:t>
            </a:r>
            <a:r>
              <a:rPr lang="en-US" sz="450" dirty="0">
                <a:solidFill>
                  <a:schemeClr val="tx1"/>
                </a:solidFill>
              </a:rPr>
              <a:t>&lt;&gt;'Finding Nemo' AND </a:t>
            </a:r>
            <a:r>
              <a:rPr lang="en-US" sz="450" dirty="0" err="1">
                <a:solidFill>
                  <a:schemeClr val="tx1"/>
                </a:solidFill>
              </a:rPr>
              <a:t>movie.title</a:t>
            </a:r>
            <a:r>
              <a:rPr lang="en-US" sz="450" dirty="0">
                <a:solidFill>
                  <a:schemeClr val="tx1"/>
                </a:solidFill>
              </a:rPr>
              <a:t>&lt;&gt;'</a:t>
            </a:r>
            <a:r>
              <a:rPr lang="en-US" sz="450" dirty="0" err="1">
                <a:solidFill>
                  <a:schemeClr val="tx1"/>
                </a:solidFill>
              </a:rPr>
              <a:t>Geri"s</a:t>
            </a:r>
            <a:r>
              <a:rPr lang="en-US" sz="450" dirty="0">
                <a:solidFill>
                  <a:schemeClr val="tx1"/>
                </a:solidFill>
              </a:rPr>
              <a:t> Game' AND </a:t>
            </a:r>
            <a:r>
              <a:rPr lang="en-US" sz="450" dirty="0" err="1">
                <a:solidFill>
                  <a:schemeClr val="tx1"/>
                </a:solidFill>
              </a:rPr>
              <a:t>movie.title</a:t>
            </a:r>
            <a:r>
              <a:rPr lang="en-US" sz="450" dirty="0">
                <a:solidFill>
                  <a:schemeClr val="tx1"/>
                </a:solidFill>
              </a:rPr>
              <a:t>&lt;&gt;'Hawaiian Vacation' AND </a:t>
            </a:r>
            <a:r>
              <a:rPr lang="en-US" sz="450" dirty="0" err="1">
                <a:solidFill>
                  <a:schemeClr val="tx1"/>
                </a:solidFill>
              </a:rPr>
              <a:t>movie.title</a:t>
            </a:r>
            <a:r>
              <a:rPr lang="en-US" sz="450" dirty="0">
                <a:solidFill>
                  <a:schemeClr val="tx1"/>
                </a:solidFill>
              </a:rPr>
              <a:t>&lt;&gt;'</a:t>
            </a:r>
            <a:r>
              <a:rPr lang="en-US" sz="450" dirty="0" err="1">
                <a:solidFill>
                  <a:schemeClr val="tx1"/>
                </a:solidFill>
              </a:rPr>
              <a:t>It"s</a:t>
            </a:r>
            <a:r>
              <a:rPr lang="en-US" sz="450" dirty="0">
                <a:solidFill>
                  <a:schemeClr val="tx1"/>
                </a:solidFill>
              </a:rPr>
              <a:t> Tough to Be a Bug') AND (</a:t>
            </a:r>
            <a:r>
              <a:rPr lang="en-US" sz="450" dirty="0" err="1">
                <a:solidFill>
                  <a:schemeClr val="tx1"/>
                </a:solidFill>
              </a:rPr>
              <a:t>movie.title</a:t>
            </a:r>
            <a:r>
              <a:rPr lang="en-US" sz="450" dirty="0">
                <a:solidFill>
                  <a:schemeClr val="tx1"/>
                </a:solidFill>
              </a:rPr>
              <a:t>&lt;&gt;'Knick Knack'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in "Surprise" and "Light &amp; Heavy"'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in "Up and Down"' AND </a:t>
            </a:r>
            <a:r>
              <a:rPr lang="en-US" sz="450" dirty="0" err="1">
                <a:solidFill>
                  <a:schemeClr val="tx1"/>
                </a:solidFill>
              </a:rPr>
              <a:t>movie.title</a:t>
            </a:r>
            <a:r>
              <a:rPr lang="en-US" sz="450" dirty="0">
                <a:solidFill>
                  <a:schemeClr val="tx1"/>
                </a:solidFill>
              </a:rPr>
              <a:t>&lt;&gt;'Monsters University' AND </a:t>
            </a:r>
            <a:r>
              <a:rPr lang="en-US" sz="450" dirty="0" err="1">
                <a:solidFill>
                  <a:schemeClr val="tx1"/>
                </a:solidFill>
              </a:rPr>
              <a:t>movie.title</a:t>
            </a:r>
            <a:r>
              <a:rPr lang="en-US" sz="450" dirty="0">
                <a:solidFill>
                  <a:schemeClr val="tx1"/>
                </a:solidFill>
              </a:rPr>
              <a:t>&lt;&gt;'Monsters, Inc.') AND (</a:t>
            </a:r>
            <a:r>
              <a:rPr lang="en-US" sz="450" dirty="0" err="1">
                <a:solidFill>
                  <a:schemeClr val="tx1"/>
                </a:solidFill>
              </a:rPr>
              <a:t>movie.title</a:t>
            </a:r>
            <a:r>
              <a:rPr lang="en-US" sz="450" dirty="0">
                <a:solidFill>
                  <a:schemeClr val="tx1"/>
                </a:solidFill>
              </a:rPr>
              <a:t>&lt;&gt;'Party Central' AND </a:t>
            </a:r>
            <a:r>
              <a:rPr lang="en-US" sz="450" dirty="0" err="1">
                <a:solidFill>
                  <a:schemeClr val="tx1"/>
                </a:solidFill>
              </a:rPr>
              <a:t>movie.title</a:t>
            </a:r>
            <a:r>
              <a:rPr lang="en-US" sz="450" dirty="0">
                <a:solidFill>
                  <a:schemeClr val="tx1"/>
                </a:solidFill>
              </a:rPr>
              <a:t>&lt;&gt;'</a:t>
            </a:r>
            <a:r>
              <a:rPr lang="en-US" sz="450" dirty="0" err="1">
                <a:solidFill>
                  <a:schemeClr val="tx1"/>
                </a:solidFill>
              </a:rPr>
              <a:t>Partysaurus</a:t>
            </a:r>
            <a:r>
              <a:rPr lang="en-US" sz="450" dirty="0">
                <a:solidFill>
                  <a:schemeClr val="tx1"/>
                </a:solidFill>
              </a:rPr>
              <a:t> Rex' AND </a:t>
            </a:r>
            <a:r>
              <a:rPr lang="en-US" sz="450" dirty="0" err="1">
                <a:solidFill>
                  <a:schemeClr val="tx1"/>
                </a:solidFill>
              </a:rPr>
              <a:t>movie.title</a:t>
            </a:r>
            <a:r>
              <a:rPr lang="en-US" sz="450" dirty="0">
                <a:solidFill>
                  <a:schemeClr val="tx1"/>
                </a:solidFill>
              </a:rPr>
              <a:t>&lt;&gt;'</a:t>
            </a:r>
            <a:r>
              <a:rPr lang="en-US" sz="450" dirty="0" err="1">
                <a:solidFill>
                  <a:schemeClr val="tx1"/>
                </a:solidFill>
              </a:rPr>
              <a:t>Red"s</a:t>
            </a:r>
            <a:r>
              <a:rPr lang="en-US" sz="450" dirty="0">
                <a:solidFill>
                  <a:schemeClr val="tx1"/>
                </a:solidFill>
              </a:rPr>
              <a:t> Dream' AND </a:t>
            </a:r>
            <a:r>
              <a:rPr lang="en-US" sz="450" dirty="0" err="1">
                <a:solidFill>
                  <a:schemeClr val="tx1"/>
                </a:solidFill>
              </a:rPr>
              <a:t>movie.title</a:t>
            </a:r>
            <a:r>
              <a:rPr lang="en-US" sz="450" dirty="0">
                <a:solidFill>
                  <a:schemeClr val="tx1"/>
                </a:solidFill>
              </a:rPr>
              <a:t>&lt;&gt;'</a:t>
            </a:r>
            <a:r>
              <a:rPr lang="en-US" sz="450" dirty="0" err="1">
                <a:solidFill>
                  <a:schemeClr val="tx1"/>
                </a:solidFill>
              </a:rPr>
              <a:t>Riley"s</a:t>
            </a:r>
            <a:r>
              <a:rPr lang="en-US" sz="450" dirty="0">
                <a:solidFill>
                  <a:schemeClr val="tx1"/>
                </a:solidFill>
              </a:rPr>
              <a:t> First Date?' AND </a:t>
            </a:r>
            <a:r>
              <a:rPr lang="en-US" sz="450" dirty="0" err="1">
                <a:solidFill>
                  <a:schemeClr val="tx1"/>
                </a:solidFill>
              </a:rPr>
              <a:t>movie.title</a:t>
            </a:r>
            <a:r>
              <a:rPr lang="en-US" sz="450" dirty="0">
                <a:solidFill>
                  <a:schemeClr val="tx1"/>
                </a:solidFill>
              </a:rPr>
              <a:t>&lt;&gt;'</a:t>
            </a:r>
            <a:r>
              <a:rPr lang="en-US" sz="450" dirty="0" err="1">
                <a:solidFill>
                  <a:schemeClr val="tx1"/>
                </a:solidFill>
              </a:rPr>
              <a:t>Sanjay"s</a:t>
            </a:r>
            <a:r>
              <a:rPr lang="en-US" sz="450" dirty="0">
                <a:solidFill>
                  <a:schemeClr val="tx1"/>
                </a:solidFill>
              </a:rPr>
              <a:t> Super Team' AND </a:t>
            </a:r>
            <a:r>
              <a:rPr lang="en-US" sz="450" dirty="0" err="1">
                <a:solidFill>
                  <a:schemeClr val="tx1"/>
                </a:solidFill>
              </a:rPr>
              <a:t>movie.title</a:t>
            </a:r>
            <a:r>
              <a:rPr lang="en-US" sz="450" dirty="0">
                <a:solidFill>
                  <a:schemeClr val="tx1"/>
                </a:solidFill>
              </a:rPr>
              <a:t>&lt;&gt;'The Good Dinosaur') AND (</a:t>
            </a:r>
            <a:r>
              <a:rPr lang="en-US" sz="450" dirty="0" err="1">
                <a:solidFill>
                  <a:schemeClr val="tx1"/>
                </a:solidFill>
              </a:rPr>
              <a:t>movie.title</a:t>
            </a:r>
            <a:r>
              <a:rPr lang="en-US" sz="450" dirty="0">
                <a:solidFill>
                  <a:schemeClr val="tx1"/>
                </a:solidFill>
              </a:rPr>
              <a:t>='The Incredibles' OR </a:t>
            </a:r>
            <a:r>
              <a:rPr lang="en-US" sz="450" dirty="0" err="1">
                <a:solidFill>
                  <a:schemeClr val="tx1"/>
                </a:solidFill>
              </a:rPr>
              <a:t>movie.title</a:t>
            </a:r>
            <a:r>
              <a:rPr lang="en-US" sz="450" dirty="0">
                <a:solidFill>
                  <a:schemeClr val="tx1"/>
                </a:solidFill>
              </a:rPr>
              <a:t>='The Incredibles 2' OR </a:t>
            </a:r>
            <a:r>
              <a:rPr lang="en-US" sz="450" dirty="0" err="1">
                <a:solidFill>
                  <a:schemeClr val="tx1"/>
                </a:solidFill>
              </a:rPr>
              <a:t>movie.title</a:t>
            </a:r>
            <a:r>
              <a:rPr lang="en-US" sz="450" dirty="0">
                <a:solidFill>
                  <a:schemeClr val="tx1"/>
                </a:solidFill>
              </a:rPr>
              <a:t>='Tin Toy' OR </a:t>
            </a:r>
            <a:r>
              <a:rPr lang="en-US" sz="450" dirty="0" err="1">
                <a:solidFill>
                  <a:schemeClr val="tx1"/>
                </a:solidFill>
              </a:rPr>
              <a:t>movie.title</a:t>
            </a:r>
            <a:r>
              <a:rPr lang="en-US" sz="450" dirty="0">
                <a:solidFill>
                  <a:schemeClr val="tx1"/>
                </a:solidFill>
              </a:rPr>
              <a:t>='Tokyo Mater' OR </a:t>
            </a:r>
            <a:r>
              <a:rPr lang="en-US" sz="450" dirty="0" err="1">
                <a:solidFill>
                  <a:schemeClr val="tx1"/>
                </a:solidFill>
              </a:rPr>
              <a:t>movie.title</a:t>
            </a:r>
            <a:r>
              <a:rPr lang="en-US" sz="450" dirty="0">
                <a:solidFill>
                  <a:schemeClr val="tx1"/>
                </a:solidFill>
              </a:rPr>
              <a:t>='Toy Story' OR </a:t>
            </a:r>
            <a:r>
              <a:rPr lang="en-US" sz="450" dirty="0" err="1">
                <a:solidFill>
                  <a:schemeClr val="tx1"/>
                </a:solidFill>
              </a:rPr>
              <a:t>movie.title</a:t>
            </a:r>
            <a:r>
              <a:rPr lang="en-US" sz="450" dirty="0">
                <a:solidFill>
                  <a:schemeClr val="tx1"/>
                </a:solidFill>
              </a:rPr>
              <a:t>='Toy Story 2')) OR ((</a:t>
            </a:r>
            <a:r>
              <a:rPr lang="en-US" sz="450" dirty="0" err="1">
                <a:solidFill>
                  <a:schemeClr val="tx1"/>
                </a:solidFill>
              </a:rPr>
              <a:t>movie.title</a:t>
            </a:r>
            <a:r>
              <a:rPr lang="en-US" sz="450" dirty="0">
                <a:solidFill>
                  <a:schemeClr val="tx1"/>
                </a:solidFill>
              </a:rPr>
              <a:t>&lt;&gt;'Inside Out' AND </a:t>
            </a:r>
            <a:r>
              <a:rPr lang="en-US" sz="450" dirty="0" err="1">
                <a:solidFill>
                  <a:schemeClr val="tx1"/>
                </a:solidFill>
              </a:rPr>
              <a:t>movie.title</a:t>
            </a:r>
            <a:r>
              <a:rPr lang="en-US" sz="450" dirty="0">
                <a:solidFill>
                  <a:schemeClr val="tx1"/>
                </a:solidFill>
              </a:rPr>
              <a:t>&lt;&gt;'Lifted' AND </a:t>
            </a:r>
            <a:r>
              <a:rPr lang="en-US" sz="450" dirty="0" err="1">
                <a:solidFill>
                  <a:schemeClr val="tx1"/>
                </a:solidFill>
              </a:rPr>
              <a:t>movie.title</a:t>
            </a:r>
            <a:r>
              <a:rPr lang="en-US" sz="450" dirty="0">
                <a:solidFill>
                  <a:schemeClr val="tx1"/>
                </a:solidFill>
              </a:rPr>
              <a:t>&lt;&gt;'Lou' AND </a:t>
            </a:r>
            <a:r>
              <a:rPr lang="en-US" sz="450" dirty="0" err="1">
                <a:solidFill>
                  <a:schemeClr val="tx1"/>
                </a:solidFill>
              </a:rPr>
              <a:t>movie.title</a:t>
            </a:r>
            <a:r>
              <a:rPr lang="en-US" sz="450" dirty="0">
                <a:solidFill>
                  <a:schemeClr val="tx1"/>
                </a:solidFill>
              </a:rPr>
              <a:t>&lt;&gt;'For the Birds' AND </a:t>
            </a:r>
            <a:r>
              <a:rPr lang="en-US" sz="450" dirty="0" err="1">
                <a:solidFill>
                  <a:schemeClr val="tx1"/>
                </a:solidFill>
              </a:rPr>
              <a:t>movie.title</a:t>
            </a:r>
            <a:r>
              <a:rPr lang="en-US" sz="450" dirty="0">
                <a:solidFill>
                  <a:schemeClr val="tx1"/>
                </a:solidFill>
              </a:rPr>
              <a:t>&lt;&gt;'Brave' AND </a:t>
            </a:r>
            <a:r>
              <a:rPr lang="en-US" sz="450" dirty="0" err="1">
                <a:solidFill>
                  <a:schemeClr val="tx1"/>
                </a:solidFill>
              </a:rPr>
              <a:t>movie.title</a:t>
            </a:r>
            <a:r>
              <a:rPr lang="en-US" sz="450" dirty="0">
                <a:solidFill>
                  <a:schemeClr val="tx1"/>
                </a:solidFill>
              </a:rPr>
              <a:t>&lt;&gt;'Coco') AND (</a:t>
            </a:r>
            <a:r>
              <a:rPr lang="en-US" sz="450" dirty="0" err="1">
                <a:solidFill>
                  <a:schemeClr val="tx1"/>
                </a:solidFill>
              </a:rPr>
              <a:t>movie.title</a:t>
            </a:r>
            <a:r>
              <a:rPr lang="en-US" sz="450" dirty="0">
                <a:solidFill>
                  <a:schemeClr val="tx1"/>
                </a:solidFill>
              </a:rPr>
              <a:t>&lt;&gt;'A </a:t>
            </a:r>
            <a:r>
              <a:rPr lang="en-US" sz="450" dirty="0" err="1">
                <a:solidFill>
                  <a:schemeClr val="tx1"/>
                </a:solidFill>
              </a:rPr>
              <a:t>Bug"s</a:t>
            </a:r>
            <a:r>
              <a:rPr lang="en-US" sz="450" dirty="0">
                <a:solidFill>
                  <a:schemeClr val="tx1"/>
                </a:solidFill>
              </a:rPr>
              <a:t> Life' AND </a:t>
            </a:r>
            <a:r>
              <a:rPr lang="en-US" sz="450" dirty="0" err="1">
                <a:solidFill>
                  <a:schemeClr val="tx1"/>
                </a:solidFill>
              </a:rPr>
              <a:t>movie.title</a:t>
            </a:r>
            <a:r>
              <a:rPr lang="en-US" sz="450" dirty="0">
                <a:solidFill>
                  <a:schemeClr val="tx1"/>
                </a:solidFill>
              </a:rPr>
              <a:t>&lt;&gt;'André and Wally B.' AND </a:t>
            </a:r>
            <a:r>
              <a:rPr lang="en-US" sz="450" dirty="0" err="1">
                <a:solidFill>
                  <a:schemeClr val="tx1"/>
                </a:solidFill>
              </a:rPr>
              <a:t>movie.title</a:t>
            </a:r>
            <a:r>
              <a:rPr lang="en-US" sz="450" dirty="0">
                <a:solidFill>
                  <a:schemeClr val="tx1"/>
                </a:solidFill>
              </a:rPr>
              <a:t>&lt;&gt;'</a:t>
            </a:r>
            <a:r>
              <a:rPr lang="en-US" sz="450" dirty="0" err="1">
                <a:solidFill>
                  <a:schemeClr val="tx1"/>
                </a:solidFill>
              </a:rPr>
              <a:t>Boundin</a:t>
            </a:r>
            <a:r>
              <a:rPr lang="en-US" sz="450" dirty="0">
                <a:solidFill>
                  <a:schemeClr val="tx1"/>
                </a:solidFill>
              </a:rPr>
              <a:t>"' AND </a:t>
            </a:r>
            <a:r>
              <a:rPr lang="en-US" sz="450" dirty="0" err="1">
                <a:solidFill>
                  <a:schemeClr val="tx1"/>
                </a:solidFill>
              </a:rPr>
              <a:t>movie.title</a:t>
            </a:r>
            <a:r>
              <a:rPr lang="en-US" sz="450" dirty="0">
                <a:solidFill>
                  <a:schemeClr val="tx1"/>
                </a:solidFill>
              </a:rPr>
              <a:t>&lt;&gt;'Burn-E' AND </a:t>
            </a:r>
            <a:r>
              <a:rPr lang="en-US" sz="450" dirty="0" err="1">
                <a:solidFill>
                  <a:schemeClr val="tx1"/>
                </a:solidFill>
              </a:rPr>
              <a:t>movie.title</a:t>
            </a:r>
            <a:r>
              <a:rPr lang="en-US" sz="450" dirty="0">
                <a:solidFill>
                  <a:schemeClr val="tx1"/>
                </a:solidFill>
              </a:rPr>
              <a:t>&lt;&gt;'Cars 2' AND </a:t>
            </a:r>
            <a:r>
              <a:rPr lang="en-US" sz="450" dirty="0" err="1">
                <a:solidFill>
                  <a:schemeClr val="tx1"/>
                </a:solidFill>
              </a:rPr>
              <a:t>movie.title</a:t>
            </a:r>
            <a:r>
              <a:rPr lang="en-US" sz="450" dirty="0">
                <a:solidFill>
                  <a:schemeClr val="tx1"/>
                </a:solidFill>
              </a:rPr>
              <a:t>&lt;&gt;'Cars 3') AND (</a:t>
            </a:r>
            <a:r>
              <a:rPr lang="en-US" sz="450" dirty="0" err="1">
                <a:solidFill>
                  <a:schemeClr val="tx1"/>
                </a:solidFill>
              </a:rPr>
              <a:t>movie.title</a:t>
            </a:r>
            <a:r>
              <a:rPr lang="en-US" sz="450" dirty="0">
                <a:solidFill>
                  <a:schemeClr val="tx1"/>
                </a:solidFill>
              </a:rPr>
              <a:t>&lt;&gt;'</a:t>
            </a:r>
            <a:r>
              <a:rPr lang="en-US" sz="450" dirty="0" err="1">
                <a:solidFill>
                  <a:schemeClr val="tx1"/>
                </a:solidFill>
              </a:rPr>
              <a:t>Dante"s</a:t>
            </a:r>
            <a:r>
              <a:rPr lang="en-US" sz="450" dirty="0">
                <a:solidFill>
                  <a:schemeClr val="tx1"/>
                </a:solidFill>
              </a:rPr>
              <a:t> Lunch: A Short Tail' AND </a:t>
            </a:r>
            <a:r>
              <a:rPr lang="en-US" sz="450" dirty="0" err="1">
                <a:solidFill>
                  <a:schemeClr val="tx1"/>
                </a:solidFill>
              </a:rPr>
              <a:t>movie.title</a:t>
            </a:r>
            <a:r>
              <a:rPr lang="en-US" sz="450" dirty="0">
                <a:solidFill>
                  <a:schemeClr val="tx1"/>
                </a:solidFill>
              </a:rPr>
              <a:t>&lt;&gt;'Finding Dory' AND </a:t>
            </a:r>
            <a:r>
              <a:rPr lang="en-US" sz="450" dirty="0" err="1">
                <a:solidFill>
                  <a:schemeClr val="tx1"/>
                </a:solidFill>
              </a:rPr>
              <a:t>movie.title</a:t>
            </a:r>
            <a:r>
              <a:rPr lang="en-US" sz="450" dirty="0">
                <a:solidFill>
                  <a:schemeClr val="tx1"/>
                </a:solidFill>
              </a:rPr>
              <a:t>&lt;&gt;'Finding Nemo' AND </a:t>
            </a:r>
            <a:r>
              <a:rPr lang="en-US" sz="450" dirty="0" err="1">
                <a:solidFill>
                  <a:schemeClr val="tx1"/>
                </a:solidFill>
              </a:rPr>
              <a:t>movie.title</a:t>
            </a:r>
            <a:r>
              <a:rPr lang="en-US" sz="450" dirty="0">
                <a:solidFill>
                  <a:schemeClr val="tx1"/>
                </a:solidFill>
              </a:rPr>
              <a:t>&lt;&gt;'</a:t>
            </a:r>
            <a:r>
              <a:rPr lang="en-US" sz="450" dirty="0" err="1">
                <a:solidFill>
                  <a:schemeClr val="tx1"/>
                </a:solidFill>
              </a:rPr>
              <a:t>Geri"s</a:t>
            </a:r>
            <a:r>
              <a:rPr lang="en-US" sz="450" dirty="0">
                <a:solidFill>
                  <a:schemeClr val="tx1"/>
                </a:solidFill>
              </a:rPr>
              <a:t> Game' AND </a:t>
            </a:r>
            <a:r>
              <a:rPr lang="en-US" sz="450" dirty="0" err="1">
                <a:solidFill>
                  <a:schemeClr val="tx1"/>
                </a:solidFill>
              </a:rPr>
              <a:t>movie.title</a:t>
            </a:r>
            <a:r>
              <a:rPr lang="en-US" sz="450" dirty="0">
                <a:solidFill>
                  <a:schemeClr val="tx1"/>
                </a:solidFill>
              </a:rPr>
              <a:t>&lt;&gt;'Hawaiian Vacation' AND </a:t>
            </a:r>
            <a:r>
              <a:rPr lang="en-US" sz="450" dirty="0" err="1">
                <a:solidFill>
                  <a:schemeClr val="tx1"/>
                </a:solidFill>
              </a:rPr>
              <a:t>movie.title</a:t>
            </a:r>
            <a:r>
              <a:rPr lang="en-US" sz="450" dirty="0">
                <a:solidFill>
                  <a:schemeClr val="tx1"/>
                </a:solidFill>
              </a:rPr>
              <a:t>&lt;&gt;'</a:t>
            </a:r>
            <a:r>
              <a:rPr lang="en-US" sz="450" dirty="0" err="1">
                <a:solidFill>
                  <a:schemeClr val="tx1"/>
                </a:solidFill>
              </a:rPr>
              <a:t>It"s</a:t>
            </a:r>
            <a:r>
              <a:rPr lang="en-US" sz="450" dirty="0">
                <a:solidFill>
                  <a:schemeClr val="tx1"/>
                </a:solidFill>
              </a:rPr>
              <a:t> Tough to Be a Bug') AND (</a:t>
            </a:r>
            <a:r>
              <a:rPr lang="en-US" sz="450" dirty="0" err="1">
                <a:solidFill>
                  <a:schemeClr val="tx1"/>
                </a:solidFill>
              </a:rPr>
              <a:t>movie.title</a:t>
            </a:r>
            <a:r>
              <a:rPr lang="en-US" sz="450" dirty="0">
                <a:solidFill>
                  <a:schemeClr val="tx1"/>
                </a:solidFill>
              </a:rPr>
              <a:t>&lt;&gt;'Knick Knack'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in "Surprise" and "Light &amp; Heavy"'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in "Up and Down"' AND </a:t>
            </a:r>
            <a:r>
              <a:rPr lang="en-US" sz="450" dirty="0" err="1">
                <a:solidFill>
                  <a:schemeClr val="tx1"/>
                </a:solidFill>
              </a:rPr>
              <a:t>movie.title</a:t>
            </a:r>
            <a:r>
              <a:rPr lang="en-US" sz="450" dirty="0">
                <a:solidFill>
                  <a:schemeClr val="tx1"/>
                </a:solidFill>
              </a:rPr>
              <a:t>&lt;&gt;'Monsters University' AND </a:t>
            </a:r>
            <a:r>
              <a:rPr lang="en-US" sz="450" dirty="0" err="1">
                <a:solidFill>
                  <a:schemeClr val="tx1"/>
                </a:solidFill>
              </a:rPr>
              <a:t>movie.title</a:t>
            </a:r>
            <a:r>
              <a:rPr lang="en-US" sz="450" dirty="0">
                <a:solidFill>
                  <a:schemeClr val="tx1"/>
                </a:solidFill>
              </a:rPr>
              <a:t>&lt;&gt;'Monsters, Inc.') AND (</a:t>
            </a:r>
            <a:r>
              <a:rPr lang="en-US" sz="450" dirty="0" err="1">
                <a:solidFill>
                  <a:schemeClr val="tx1"/>
                </a:solidFill>
              </a:rPr>
              <a:t>movie.title</a:t>
            </a:r>
            <a:r>
              <a:rPr lang="en-US" sz="450" dirty="0">
                <a:solidFill>
                  <a:schemeClr val="tx1"/>
                </a:solidFill>
              </a:rPr>
              <a:t>&lt;&gt;'Party Central' AND </a:t>
            </a:r>
            <a:r>
              <a:rPr lang="en-US" sz="450" dirty="0" err="1">
                <a:solidFill>
                  <a:schemeClr val="tx1"/>
                </a:solidFill>
              </a:rPr>
              <a:t>movie.title</a:t>
            </a:r>
            <a:r>
              <a:rPr lang="en-US" sz="450" dirty="0">
                <a:solidFill>
                  <a:schemeClr val="tx1"/>
                </a:solidFill>
              </a:rPr>
              <a:t>&lt;&gt;'</a:t>
            </a:r>
            <a:r>
              <a:rPr lang="en-US" sz="450" dirty="0" err="1">
                <a:solidFill>
                  <a:schemeClr val="tx1"/>
                </a:solidFill>
              </a:rPr>
              <a:t>Partysaurus</a:t>
            </a:r>
            <a:r>
              <a:rPr lang="en-US" sz="450" dirty="0">
                <a:solidFill>
                  <a:schemeClr val="tx1"/>
                </a:solidFill>
              </a:rPr>
              <a:t> Rex' AND </a:t>
            </a:r>
            <a:r>
              <a:rPr lang="en-US" sz="450" dirty="0" err="1">
                <a:solidFill>
                  <a:schemeClr val="tx1"/>
                </a:solidFill>
              </a:rPr>
              <a:t>movie.title</a:t>
            </a:r>
            <a:r>
              <a:rPr lang="en-US" sz="450" dirty="0">
                <a:solidFill>
                  <a:schemeClr val="tx1"/>
                </a:solidFill>
              </a:rPr>
              <a:t>&lt;&gt;'</a:t>
            </a:r>
            <a:r>
              <a:rPr lang="en-US" sz="450" dirty="0" err="1">
                <a:solidFill>
                  <a:schemeClr val="tx1"/>
                </a:solidFill>
              </a:rPr>
              <a:t>Red"s</a:t>
            </a:r>
            <a:r>
              <a:rPr lang="en-US" sz="450" dirty="0">
                <a:solidFill>
                  <a:schemeClr val="tx1"/>
                </a:solidFill>
              </a:rPr>
              <a:t> Dream' AND </a:t>
            </a:r>
            <a:r>
              <a:rPr lang="en-US" sz="450" dirty="0" err="1">
                <a:solidFill>
                  <a:schemeClr val="tx1"/>
                </a:solidFill>
              </a:rPr>
              <a:t>movie.title</a:t>
            </a:r>
            <a:r>
              <a:rPr lang="en-US" sz="450" dirty="0">
                <a:solidFill>
                  <a:schemeClr val="tx1"/>
                </a:solidFill>
              </a:rPr>
              <a:t>&lt;&gt;'</a:t>
            </a:r>
            <a:r>
              <a:rPr lang="en-US" sz="450" dirty="0" err="1">
                <a:solidFill>
                  <a:schemeClr val="tx1"/>
                </a:solidFill>
              </a:rPr>
              <a:t>Riley"s</a:t>
            </a:r>
            <a:r>
              <a:rPr lang="en-US" sz="450" dirty="0">
                <a:solidFill>
                  <a:schemeClr val="tx1"/>
                </a:solidFill>
              </a:rPr>
              <a:t> First Date?' AND </a:t>
            </a:r>
            <a:r>
              <a:rPr lang="en-US" sz="450" dirty="0" err="1">
                <a:solidFill>
                  <a:schemeClr val="tx1"/>
                </a:solidFill>
              </a:rPr>
              <a:t>movie.title</a:t>
            </a:r>
            <a:r>
              <a:rPr lang="en-US" sz="450" dirty="0">
                <a:solidFill>
                  <a:schemeClr val="tx1"/>
                </a:solidFill>
              </a:rPr>
              <a:t>&lt;&gt;'</a:t>
            </a:r>
            <a:r>
              <a:rPr lang="en-US" sz="450" dirty="0" err="1">
                <a:solidFill>
                  <a:schemeClr val="tx1"/>
                </a:solidFill>
              </a:rPr>
              <a:t>Sanjay"s</a:t>
            </a:r>
            <a:r>
              <a:rPr lang="en-US" sz="450" dirty="0">
                <a:solidFill>
                  <a:schemeClr val="tx1"/>
                </a:solidFill>
              </a:rPr>
              <a:t> Super Team' AND </a:t>
            </a:r>
            <a:r>
              <a:rPr lang="en-US" sz="450" dirty="0" err="1">
                <a:solidFill>
                  <a:schemeClr val="tx1"/>
                </a:solidFill>
              </a:rPr>
              <a:t>movie.title</a:t>
            </a:r>
            <a:r>
              <a:rPr lang="en-US" sz="450" dirty="0">
                <a:solidFill>
                  <a:schemeClr val="tx1"/>
                </a:solidFill>
              </a:rPr>
              <a:t>&lt;&gt;'The Good Dinosaur') AND (</a:t>
            </a:r>
            <a:r>
              <a:rPr lang="en-US" sz="450" dirty="0" err="1">
                <a:solidFill>
                  <a:schemeClr val="tx1"/>
                </a:solidFill>
              </a:rPr>
              <a:t>movie.title</a:t>
            </a:r>
            <a:r>
              <a:rPr lang="en-US" sz="450" dirty="0">
                <a:solidFill>
                  <a:schemeClr val="tx1"/>
                </a:solidFill>
              </a:rPr>
              <a:t>&lt;&gt;'The Incredibles' AND </a:t>
            </a:r>
            <a:r>
              <a:rPr lang="en-US" sz="450" dirty="0" err="1">
                <a:solidFill>
                  <a:schemeClr val="tx1"/>
                </a:solidFill>
              </a:rPr>
              <a:t>movie.title</a:t>
            </a:r>
            <a:r>
              <a:rPr lang="en-US" sz="450" dirty="0">
                <a:solidFill>
                  <a:schemeClr val="tx1"/>
                </a:solidFill>
              </a:rPr>
              <a:t>&lt;&gt;'The Incredibles 2' AND </a:t>
            </a:r>
            <a:r>
              <a:rPr lang="en-US" sz="450" dirty="0" err="1">
                <a:solidFill>
                  <a:schemeClr val="tx1"/>
                </a:solidFill>
              </a:rPr>
              <a:t>movie.title</a:t>
            </a:r>
            <a:r>
              <a:rPr lang="en-US" sz="450" dirty="0">
                <a:solidFill>
                  <a:schemeClr val="tx1"/>
                </a:solidFill>
              </a:rPr>
              <a:t>&lt;&gt;'Tin Toy' AND </a:t>
            </a:r>
            <a:r>
              <a:rPr lang="en-US" sz="450" dirty="0" err="1">
                <a:solidFill>
                  <a:schemeClr val="tx1"/>
                </a:solidFill>
              </a:rPr>
              <a:t>movie.title</a:t>
            </a:r>
            <a:r>
              <a:rPr lang="en-US" sz="450" dirty="0">
                <a:solidFill>
                  <a:schemeClr val="tx1"/>
                </a:solidFill>
              </a:rPr>
              <a:t>&lt;&gt;'Tokyo Mater' AND </a:t>
            </a:r>
            <a:r>
              <a:rPr lang="en-US" sz="450" dirty="0" err="1">
                <a:solidFill>
                  <a:schemeClr val="tx1"/>
                </a:solidFill>
              </a:rPr>
              <a:t>movie.title</a:t>
            </a:r>
            <a:r>
              <a:rPr lang="en-US" sz="450" dirty="0">
                <a:solidFill>
                  <a:schemeClr val="tx1"/>
                </a:solidFill>
              </a:rPr>
              <a:t>&lt;&gt;'Toy Story' AND </a:t>
            </a:r>
            <a:r>
              <a:rPr lang="en-US" sz="450" dirty="0" err="1">
                <a:solidFill>
                  <a:schemeClr val="tx1"/>
                </a:solidFill>
              </a:rPr>
              <a:t>movie.title</a:t>
            </a:r>
            <a:r>
              <a:rPr lang="en-US" sz="450" dirty="0">
                <a:solidFill>
                  <a:schemeClr val="tx1"/>
                </a:solidFill>
              </a:rPr>
              <a:t>&lt;&gt;'Toy Story 2') AND (</a:t>
            </a:r>
            <a:r>
              <a:rPr lang="en-US" sz="450" dirty="0" err="1">
                <a:solidFill>
                  <a:schemeClr val="tx1"/>
                </a:solidFill>
              </a:rPr>
              <a:t>movie.title</a:t>
            </a:r>
            <a:r>
              <a:rPr lang="en-US" sz="450" dirty="0">
                <a:solidFill>
                  <a:schemeClr val="tx1"/>
                </a:solidFill>
              </a:rPr>
              <a:t>='Toy Story 3' OR </a:t>
            </a:r>
            <a:r>
              <a:rPr lang="en-US" sz="450" dirty="0" err="1">
                <a:solidFill>
                  <a:schemeClr val="tx1"/>
                </a:solidFill>
              </a:rPr>
              <a:t>movie.title</a:t>
            </a:r>
            <a:r>
              <a:rPr lang="en-US" sz="450" dirty="0">
                <a:solidFill>
                  <a:schemeClr val="tx1"/>
                </a:solidFill>
              </a:rPr>
              <a:t>='Toy Story 4' OR </a:t>
            </a:r>
            <a:r>
              <a:rPr lang="en-US" sz="450" dirty="0" err="1">
                <a:solidFill>
                  <a:schemeClr val="tx1"/>
                </a:solidFill>
              </a:rPr>
              <a:t>movie.title</a:t>
            </a:r>
            <a:r>
              <a:rPr lang="en-US" sz="450" dirty="0">
                <a:solidFill>
                  <a:schemeClr val="tx1"/>
                </a:solidFill>
              </a:rPr>
              <a:t>='Untitled Pixar Animation Project' OR </a:t>
            </a:r>
            <a:r>
              <a:rPr lang="en-US" sz="450" dirty="0" err="1">
                <a:solidFill>
                  <a:schemeClr val="tx1"/>
                </a:solidFill>
              </a:rPr>
              <a:t>movie.title</a:t>
            </a:r>
            <a:r>
              <a:rPr lang="en-US" sz="450" dirty="0">
                <a:solidFill>
                  <a:schemeClr val="tx1"/>
                </a:solidFill>
              </a:rPr>
              <a:t>='WALL·E' OR </a:t>
            </a:r>
            <a:r>
              <a:rPr lang="en-US" sz="450" dirty="0" err="1">
                <a:solidFill>
                  <a:schemeClr val="tx1"/>
                </a:solidFill>
              </a:rPr>
              <a:t>movie.title</a:t>
            </a:r>
            <a:r>
              <a:rPr lang="en-US" sz="450" dirty="0">
                <a:solidFill>
                  <a:schemeClr val="tx1"/>
                </a:solidFill>
              </a:rPr>
              <a:t>='Your Friend the Rat' OR </a:t>
            </a:r>
            <a:r>
              <a:rPr lang="en-US" sz="450" dirty="0" err="1">
                <a:solidFill>
                  <a:schemeClr val="tx1"/>
                </a:solidFill>
              </a:rPr>
              <a:t>movie.title</a:t>
            </a:r>
            <a:r>
              <a:rPr lang="en-US" sz="450" dirty="0">
                <a:solidFill>
                  <a:schemeClr val="tx1"/>
                </a:solidFill>
              </a:rPr>
              <a:t>='Cars') AND </a:t>
            </a:r>
            <a:r>
              <a:rPr lang="en-US" sz="450" dirty="0" err="1">
                <a:solidFill>
                  <a:schemeClr val="tx1"/>
                </a:solidFill>
              </a:rPr>
              <a:t>movie.production_year</a:t>
            </a:r>
            <a:r>
              <a:rPr lang="en-US" sz="450" dirty="0">
                <a:solidFill>
                  <a:schemeClr val="tx1"/>
                </a:solidFill>
              </a:rPr>
              <a:t>&gt;2006) OR ((</a:t>
            </a:r>
            <a:r>
              <a:rPr lang="en-US" sz="450" dirty="0" err="1">
                <a:solidFill>
                  <a:schemeClr val="tx1"/>
                </a:solidFill>
              </a:rPr>
              <a:t>movie.title</a:t>
            </a:r>
            <a:r>
              <a:rPr lang="en-US" sz="450" dirty="0">
                <a:solidFill>
                  <a:schemeClr val="tx1"/>
                </a:solidFill>
              </a:rPr>
              <a:t>&lt;&gt;'Inside Out' AND </a:t>
            </a:r>
            <a:r>
              <a:rPr lang="en-US" sz="450" dirty="0" err="1">
                <a:solidFill>
                  <a:schemeClr val="tx1"/>
                </a:solidFill>
              </a:rPr>
              <a:t>movie.title</a:t>
            </a:r>
            <a:r>
              <a:rPr lang="en-US" sz="450" dirty="0">
                <a:solidFill>
                  <a:schemeClr val="tx1"/>
                </a:solidFill>
              </a:rPr>
              <a:t>&lt;&gt;'Lifted' AND </a:t>
            </a:r>
            <a:r>
              <a:rPr lang="en-US" sz="450" dirty="0" err="1">
                <a:solidFill>
                  <a:schemeClr val="tx1"/>
                </a:solidFill>
              </a:rPr>
              <a:t>movie.title</a:t>
            </a:r>
            <a:r>
              <a:rPr lang="en-US" sz="450" dirty="0">
                <a:solidFill>
                  <a:schemeClr val="tx1"/>
                </a:solidFill>
              </a:rPr>
              <a:t>&lt;&gt;'Lou' AND </a:t>
            </a:r>
            <a:r>
              <a:rPr lang="en-US" sz="450" dirty="0" err="1">
                <a:solidFill>
                  <a:schemeClr val="tx1"/>
                </a:solidFill>
              </a:rPr>
              <a:t>movie.title</a:t>
            </a:r>
            <a:r>
              <a:rPr lang="en-US" sz="450" dirty="0">
                <a:solidFill>
                  <a:schemeClr val="tx1"/>
                </a:solidFill>
              </a:rPr>
              <a:t>&lt;&gt;'For the Birds' AND </a:t>
            </a:r>
            <a:r>
              <a:rPr lang="en-US" sz="450" dirty="0" err="1">
                <a:solidFill>
                  <a:schemeClr val="tx1"/>
                </a:solidFill>
              </a:rPr>
              <a:t>movie.title</a:t>
            </a:r>
            <a:r>
              <a:rPr lang="en-US" sz="450" dirty="0">
                <a:solidFill>
                  <a:schemeClr val="tx1"/>
                </a:solidFill>
              </a:rPr>
              <a:t>&lt;&gt;'Brave' AND </a:t>
            </a:r>
            <a:r>
              <a:rPr lang="en-US" sz="450" dirty="0" err="1">
                <a:solidFill>
                  <a:schemeClr val="tx1"/>
                </a:solidFill>
              </a:rPr>
              <a:t>movie.title</a:t>
            </a:r>
            <a:r>
              <a:rPr lang="en-US" sz="450" dirty="0">
                <a:solidFill>
                  <a:schemeClr val="tx1"/>
                </a:solidFill>
              </a:rPr>
              <a:t>&lt;&gt;'Coco') AND (</a:t>
            </a:r>
            <a:r>
              <a:rPr lang="en-US" sz="450" dirty="0" err="1">
                <a:solidFill>
                  <a:schemeClr val="tx1"/>
                </a:solidFill>
              </a:rPr>
              <a:t>movie.title</a:t>
            </a:r>
            <a:r>
              <a:rPr lang="en-US" sz="450" dirty="0">
                <a:solidFill>
                  <a:schemeClr val="tx1"/>
                </a:solidFill>
              </a:rPr>
              <a:t>&lt;&gt;'A </a:t>
            </a:r>
            <a:r>
              <a:rPr lang="en-US" sz="450" dirty="0" err="1">
                <a:solidFill>
                  <a:schemeClr val="tx1"/>
                </a:solidFill>
              </a:rPr>
              <a:t>Bug"s</a:t>
            </a:r>
            <a:r>
              <a:rPr lang="en-US" sz="450" dirty="0">
                <a:solidFill>
                  <a:schemeClr val="tx1"/>
                </a:solidFill>
              </a:rPr>
              <a:t> Life' AND </a:t>
            </a:r>
            <a:r>
              <a:rPr lang="en-US" sz="450" dirty="0" err="1">
                <a:solidFill>
                  <a:schemeClr val="tx1"/>
                </a:solidFill>
              </a:rPr>
              <a:t>movie.title</a:t>
            </a:r>
            <a:r>
              <a:rPr lang="en-US" sz="450" dirty="0">
                <a:solidFill>
                  <a:schemeClr val="tx1"/>
                </a:solidFill>
              </a:rPr>
              <a:t>&lt;&gt;'André and Wally B.' AND </a:t>
            </a:r>
            <a:r>
              <a:rPr lang="en-US" sz="450" dirty="0" err="1">
                <a:solidFill>
                  <a:schemeClr val="tx1"/>
                </a:solidFill>
              </a:rPr>
              <a:t>movie.title</a:t>
            </a:r>
            <a:r>
              <a:rPr lang="en-US" sz="450" dirty="0">
                <a:solidFill>
                  <a:schemeClr val="tx1"/>
                </a:solidFill>
              </a:rPr>
              <a:t>&lt;&gt;'</a:t>
            </a:r>
            <a:r>
              <a:rPr lang="en-US" sz="450" dirty="0" err="1">
                <a:solidFill>
                  <a:schemeClr val="tx1"/>
                </a:solidFill>
              </a:rPr>
              <a:t>Boundin</a:t>
            </a:r>
            <a:r>
              <a:rPr lang="en-US" sz="450" dirty="0">
                <a:solidFill>
                  <a:schemeClr val="tx1"/>
                </a:solidFill>
              </a:rPr>
              <a:t>"' AND </a:t>
            </a:r>
            <a:r>
              <a:rPr lang="en-US" sz="450" dirty="0" err="1">
                <a:solidFill>
                  <a:schemeClr val="tx1"/>
                </a:solidFill>
              </a:rPr>
              <a:t>movie.title</a:t>
            </a:r>
            <a:r>
              <a:rPr lang="en-US" sz="450" dirty="0">
                <a:solidFill>
                  <a:schemeClr val="tx1"/>
                </a:solidFill>
              </a:rPr>
              <a:t>&lt;&gt;'Burn-E' AND </a:t>
            </a:r>
            <a:r>
              <a:rPr lang="en-US" sz="450" dirty="0" err="1">
                <a:solidFill>
                  <a:schemeClr val="tx1"/>
                </a:solidFill>
              </a:rPr>
              <a:t>movie.title</a:t>
            </a:r>
            <a:r>
              <a:rPr lang="en-US" sz="450" dirty="0">
                <a:solidFill>
                  <a:schemeClr val="tx1"/>
                </a:solidFill>
              </a:rPr>
              <a:t>&lt;&gt;'Cars 2' AND </a:t>
            </a:r>
            <a:r>
              <a:rPr lang="en-US" sz="450" dirty="0" err="1">
                <a:solidFill>
                  <a:schemeClr val="tx1"/>
                </a:solidFill>
              </a:rPr>
              <a:t>movie.title</a:t>
            </a:r>
            <a:r>
              <a:rPr lang="en-US" sz="450" dirty="0">
                <a:solidFill>
                  <a:schemeClr val="tx1"/>
                </a:solidFill>
              </a:rPr>
              <a:t>&lt;&gt;'Cars 3') AND (</a:t>
            </a:r>
            <a:r>
              <a:rPr lang="en-US" sz="450" dirty="0" err="1">
                <a:solidFill>
                  <a:schemeClr val="tx1"/>
                </a:solidFill>
              </a:rPr>
              <a:t>movie.title</a:t>
            </a:r>
            <a:r>
              <a:rPr lang="en-US" sz="450" dirty="0">
                <a:solidFill>
                  <a:schemeClr val="tx1"/>
                </a:solidFill>
              </a:rPr>
              <a:t>&lt;&gt;'</a:t>
            </a:r>
            <a:r>
              <a:rPr lang="en-US" sz="450" dirty="0" err="1">
                <a:solidFill>
                  <a:schemeClr val="tx1"/>
                </a:solidFill>
              </a:rPr>
              <a:t>Dante"s</a:t>
            </a:r>
            <a:r>
              <a:rPr lang="en-US" sz="450" dirty="0">
                <a:solidFill>
                  <a:schemeClr val="tx1"/>
                </a:solidFill>
              </a:rPr>
              <a:t> Lunch: A Short Tail' AND </a:t>
            </a:r>
            <a:r>
              <a:rPr lang="en-US" sz="450" dirty="0" err="1">
                <a:solidFill>
                  <a:schemeClr val="tx1"/>
                </a:solidFill>
              </a:rPr>
              <a:t>movie.title</a:t>
            </a:r>
            <a:r>
              <a:rPr lang="en-US" sz="450" dirty="0">
                <a:solidFill>
                  <a:schemeClr val="tx1"/>
                </a:solidFill>
              </a:rPr>
              <a:t>&lt;&gt;'Finding Dory' AND </a:t>
            </a:r>
            <a:r>
              <a:rPr lang="en-US" sz="450" dirty="0" err="1">
                <a:solidFill>
                  <a:schemeClr val="tx1"/>
                </a:solidFill>
              </a:rPr>
              <a:t>movie.title</a:t>
            </a:r>
            <a:r>
              <a:rPr lang="en-US" sz="450" dirty="0">
                <a:solidFill>
                  <a:schemeClr val="tx1"/>
                </a:solidFill>
              </a:rPr>
              <a:t>&lt;&gt;'Finding Nemo' AND </a:t>
            </a:r>
            <a:r>
              <a:rPr lang="en-US" sz="450" dirty="0" err="1">
                <a:solidFill>
                  <a:schemeClr val="tx1"/>
                </a:solidFill>
              </a:rPr>
              <a:t>movie.title</a:t>
            </a:r>
            <a:r>
              <a:rPr lang="en-US" sz="450" dirty="0">
                <a:solidFill>
                  <a:schemeClr val="tx1"/>
                </a:solidFill>
              </a:rPr>
              <a:t>&lt;&gt;'</a:t>
            </a:r>
            <a:r>
              <a:rPr lang="en-US" sz="450" dirty="0" err="1">
                <a:solidFill>
                  <a:schemeClr val="tx1"/>
                </a:solidFill>
              </a:rPr>
              <a:t>Geri"s</a:t>
            </a:r>
            <a:r>
              <a:rPr lang="en-US" sz="450" dirty="0">
                <a:solidFill>
                  <a:schemeClr val="tx1"/>
                </a:solidFill>
              </a:rPr>
              <a:t> Game' AND </a:t>
            </a:r>
            <a:r>
              <a:rPr lang="en-US" sz="450" dirty="0" err="1">
                <a:solidFill>
                  <a:schemeClr val="tx1"/>
                </a:solidFill>
              </a:rPr>
              <a:t>movie.title</a:t>
            </a:r>
            <a:r>
              <a:rPr lang="en-US" sz="450" dirty="0">
                <a:solidFill>
                  <a:schemeClr val="tx1"/>
                </a:solidFill>
              </a:rPr>
              <a:t>&lt;&gt;'Hawaiian Vacation' AND </a:t>
            </a:r>
            <a:r>
              <a:rPr lang="en-US" sz="450" dirty="0" err="1">
                <a:solidFill>
                  <a:schemeClr val="tx1"/>
                </a:solidFill>
              </a:rPr>
              <a:t>movie.title</a:t>
            </a:r>
            <a:r>
              <a:rPr lang="en-US" sz="450" dirty="0">
                <a:solidFill>
                  <a:schemeClr val="tx1"/>
                </a:solidFill>
              </a:rPr>
              <a:t>&lt;&gt;'</a:t>
            </a:r>
            <a:r>
              <a:rPr lang="en-US" sz="450" dirty="0" err="1">
                <a:solidFill>
                  <a:schemeClr val="tx1"/>
                </a:solidFill>
              </a:rPr>
              <a:t>It"s</a:t>
            </a:r>
            <a:r>
              <a:rPr lang="en-US" sz="450" dirty="0">
                <a:solidFill>
                  <a:schemeClr val="tx1"/>
                </a:solidFill>
              </a:rPr>
              <a:t> Tough to Be a Bug') AND (</a:t>
            </a:r>
            <a:r>
              <a:rPr lang="en-US" sz="450" dirty="0" err="1">
                <a:solidFill>
                  <a:schemeClr val="tx1"/>
                </a:solidFill>
              </a:rPr>
              <a:t>movie.title</a:t>
            </a:r>
            <a:r>
              <a:rPr lang="en-US" sz="450" dirty="0">
                <a:solidFill>
                  <a:schemeClr val="tx1"/>
                </a:solidFill>
              </a:rPr>
              <a:t>&lt;&gt;'Knick Knack'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in "Surprise" and "Light &amp; Heavy"'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in "Up and Down"' AND </a:t>
            </a:r>
            <a:r>
              <a:rPr lang="en-US" sz="450" dirty="0" err="1">
                <a:solidFill>
                  <a:schemeClr val="tx1"/>
                </a:solidFill>
              </a:rPr>
              <a:t>movie.title</a:t>
            </a:r>
            <a:r>
              <a:rPr lang="en-US" sz="450" dirty="0">
                <a:solidFill>
                  <a:schemeClr val="tx1"/>
                </a:solidFill>
              </a:rPr>
              <a:t>&lt;&gt;'Monsters University' AND </a:t>
            </a:r>
            <a:r>
              <a:rPr lang="en-US" sz="450" dirty="0" err="1">
                <a:solidFill>
                  <a:schemeClr val="tx1"/>
                </a:solidFill>
              </a:rPr>
              <a:t>movie.title</a:t>
            </a:r>
            <a:r>
              <a:rPr lang="en-US" sz="450" dirty="0">
                <a:solidFill>
                  <a:schemeClr val="tx1"/>
                </a:solidFill>
              </a:rPr>
              <a:t>&lt;&gt;'Monsters, Inc.') AND (</a:t>
            </a:r>
            <a:r>
              <a:rPr lang="en-US" sz="450" dirty="0" err="1">
                <a:solidFill>
                  <a:schemeClr val="tx1"/>
                </a:solidFill>
              </a:rPr>
              <a:t>movie.title</a:t>
            </a:r>
            <a:r>
              <a:rPr lang="en-US" sz="450" dirty="0">
                <a:solidFill>
                  <a:schemeClr val="tx1"/>
                </a:solidFill>
              </a:rPr>
              <a:t>&lt;&gt;'Party Central' AND </a:t>
            </a:r>
            <a:r>
              <a:rPr lang="en-US" sz="450" dirty="0" err="1">
                <a:solidFill>
                  <a:schemeClr val="tx1"/>
                </a:solidFill>
              </a:rPr>
              <a:t>movie.title</a:t>
            </a:r>
            <a:r>
              <a:rPr lang="en-US" sz="450" dirty="0">
                <a:solidFill>
                  <a:schemeClr val="tx1"/>
                </a:solidFill>
              </a:rPr>
              <a:t>&lt;&gt;'</a:t>
            </a:r>
            <a:r>
              <a:rPr lang="en-US" sz="450" dirty="0" err="1">
                <a:solidFill>
                  <a:schemeClr val="tx1"/>
                </a:solidFill>
              </a:rPr>
              <a:t>Partysaurus</a:t>
            </a:r>
            <a:r>
              <a:rPr lang="en-US" sz="450" dirty="0">
                <a:solidFill>
                  <a:schemeClr val="tx1"/>
                </a:solidFill>
              </a:rPr>
              <a:t> Rex' AND </a:t>
            </a:r>
            <a:r>
              <a:rPr lang="en-US" sz="450" dirty="0" err="1">
                <a:solidFill>
                  <a:schemeClr val="tx1"/>
                </a:solidFill>
              </a:rPr>
              <a:t>movie.title</a:t>
            </a:r>
            <a:r>
              <a:rPr lang="en-US" sz="450" dirty="0">
                <a:solidFill>
                  <a:schemeClr val="tx1"/>
                </a:solidFill>
              </a:rPr>
              <a:t>&lt;&gt;'</a:t>
            </a:r>
            <a:r>
              <a:rPr lang="en-US" sz="450" dirty="0" err="1">
                <a:solidFill>
                  <a:schemeClr val="tx1"/>
                </a:solidFill>
              </a:rPr>
              <a:t>Red"s</a:t>
            </a:r>
            <a:r>
              <a:rPr lang="en-US" sz="450" dirty="0">
                <a:solidFill>
                  <a:schemeClr val="tx1"/>
                </a:solidFill>
              </a:rPr>
              <a:t> Dream' AND </a:t>
            </a:r>
            <a:r>
              <a:rPr lang="en-US" sz="450" dirty="0" err="1">
                <a:solidFill>
                  <a:schemeClr val="tx1"/>
                </a:solidFill>
              </a:rPr>
              <a:t>movie.title</a:t>
            </a:r>
            <a:r>
              <a:rPr lang="en-US" sz="450" dirty="0">
                <a:solidFill>
                  <a:schemeClr val="tx1"/>
                </a:solidFill>
              </a:rPr>
              <a:t>&lt;&gt;'</a:t>
            </a:r>
            <a:r>
              <a:rPr lang="en-US" sz="450" dirty="0" err="1">
                <a:solidFill>
                  <a:schemeClr val="tx1"/>
                </a:solidFill>
              </a:rPr>
              <a:t>Riley"s</a:t>
            </a:r>
            <a:r>
              <a:rPr lang="en-US" sz="450" dirty="0">
                <a:solidFill>
                  <a:schemeClr val="tx1"/>
                </a:solidFill>
              </a:rPr>
              <a:t> First Date?' AND </a:t>
            </a:r>
            <a:r>
              <a:rPr lang="en-US" sz="450" dirty="0" err="1">
                <a:solidFill>
                  <a:schemeClr val="tx1"/>
                </a:solidFill>
              </a:rPr>
              <a:t>movie.title</a:t>
            </a:r>
            <a:r>
              <a:rPr lang="en-US" sz="450" dirty="0">
                <a:solidFill>
                  <a:schemeClr val="tx1"/>
                </a:solidFill>
              </a:rPr>
              <a:t>&lt;&gt;'</a:t>
            </a:r>
            <a:r>
              <a:rPr lang="en-US" sz="450" dirty="0" err="1">
                <a:solidFill>
                  <a:schemeClr val="tx1"/>
                </a:solidFill>
              </a:rPr>
              <a:t>Sanjay"s</a:t>
            </a:r>
            <a:r>
              <a:rPr lang="en-US" sz="450" dirty="0">
                <a:solidFill>
                  <a:schemeClr val="tx1"/>
                </a:solidFill>
              </a:rPr>
              <a:t> Super Team' AND </a:t>
            </a:r>
            <a:r>
              <a:rPr lang="en-US" sz="450" dirty="0" err="1">
                <a:solidFill>
                  <a:schemeClr val="tx1"/>
                </a:solidFill>
              </a:rPr>
              <a:t>movie.title</a:t>
            </a:r>
            <a:r>
              <a:rPr lang="en-US" sz="450" dirty="0">
                <a:solidFill>
                  <a:schemeClr val="tx1"/>
                </a:solidFill>
              </a:rPr>
              <a:t>&lt;&gt;'The Good Dinosaur') AND (</a:t>
            </a:r>
            <a:r>
              <a:rPr lang="en-US" sz="450" dirty="0" err="1">
                <a:solidFill>
                  <a:schemeClr val="tx1"/>
                </a:solidFill>
              </a:rPr>
              <a:t>movie.title</a:t>
            </a:r>
            <a:r>
              <a:rPr lang="en-US" sz="450" dirty="0">
                <a:solidFill>
                  <a:schemeClr val="tx1"/>
                </a:solidFill>
              </a:rPr>
              <a:t>&lt;&gt;'The Incredibles' AND </a:t>
            </a:r>
            <a:r>
              <a:rPr lang="en-US" sz="450" dirty="0" err="1">
                <a:solidFill>
                  <a:schemeClr val="tx1"/>
                </a:solidFill>
              </a:rPr>
              <a:t>movie.title</a:t>
            </a:r>
            <a:r>
              <a:rPr lang="en-US" sz="450" dirty="0">
                <a:solidFill>
                  <a:schemeClr val="tx1"/>
                </a:solidFill>
              </a:rPr>
              <a:t>&lt;&gt;'The Incredibles 2' AND </a:t>
            </a:r>
            <a:r>
              <a:rPr lang="en-US" sz="450" dirty="0" err="1">
                <a:solidFill>
                  <a:schemeClr val="tx1"/>
                </a:solidFill>
              </a:rPr>
              <a:t>movie.title</a:t>
            </a:r>
            <a:r>
              <a:rPr lang="en-US" sz="450" dirty="0">
                <a:solidFill>
                  <a:schemeClr val="tx1"/>
                </a:solidFill>
              </a:rPr>
              <a:t>&lt;&gt;'Tin Toy' AND </a:t>
            </a:r>
            <a:r>
              <a:rPr lang="en-US" sz="450" dirty="0" err="1">
                <a:solidFill>
                  <a:schemeClr val="tx1"/>
                </a:solidFill>
              </a:rPr>
              <a:t>movie.title</a:t>
            </a:r>
            <a:r>
              <a:rPr lang="en-US" sz="450" dirty="0">
                <a:solidFill>
                  <a:schemeClr val="tx1"/>
                </a:solidFill>
              </a:rPr>
              <a:t>&lt;&gt;'Tokyo Mater' AND </a:t>
            </a:r>
            <a:r>
              <a:rPr lang="en-US" sz="450" dirty="0" err="1">
                <a:solidFill>
                  <a:schemeClr val="tx1"/>
                </a:solidFill>
              </a:rPr>
              <a:t>movie.title</a:t>
            </a:r>
            <a:r>
              <a:rPr lang="en-US" sz="450" dirty="0">
                <a:solidFill>
                  <a:schemeClr val="tx1"/>
                </a:solidFill>
              </a:rPr>
              <a:t>&lt;&gt;'Toy Story' AND </a:t>
            </a:r>
            <a:r>
              <a:rPr lang="en-US" sz="450" dirty="0" err="1">
                <a:solidFill>
                  <a:schemeClr val="tx1"/>
                </a:solidFill>
              </a:rPr>
              <a:t>movie.title</a:t>
            </a:r>
            <a:r>
              <a:rPr lang="en-US" sz="450" dirty="0">
                <a:solidFill>
                  <a:schemeClr val="tx1"/>
                </a:solidFill>
              </a:rPr>
              <a:t>&lt;&gt;'Toy Story 2') AND (</a:t>
            </a:r>
            <a:r>
              <a:rPr lang="en-US" sz="450" dirty="0" err="1">
                <a:solidFill>
                  <a:schemeClr val="tx1"/>
                </a:solidFill>
              </a:rPr>
              <a:t>movie.title</a:t>
            </a:r>
            <a:r>
              <a:rPr lang="en-US" sz="450" dirty="0">
                <a:solidFill>
                  <a:schemeClr val="tx1"/>
                </a:solidFill>
              </a:rPr>
              <a:t>&lt;&gt;'Toy Story 3' AND </a:t>
            </a:r>
            <a:r>
              <a:rPr lang="en-US" sz="450" dirty="0" err="1">
                <a:solidFill>
                  <a:schemeClr val="tx1"/>
                </a:solidFill>
              </a:rPr>
              <a:t>movie.title</a:t>
            </a:r>
            <a:r>
              <a:rPr lang="en-US" sz="450" dirty="0">
                <a:solidFill>
                  <a:schemeClr val="tx1"/>
                </a:solidFill>
              </a:rPr>
              <a:t>&lt;&gt;'Toy Story 4' AND </a:t>
            </a:r>
            <a:r>
              <a:rPr lang="en-US" sz="450" dirty="0" err="1">
                <a:solidFill>
                  <a:schemeClr val="tx1"/>
                </a:solidFill>
              </a:rPr>
              <a:t>movie.title</a:t>
            </a:r>
            <a:r>
              <a:rPr lang="en-US" sz="450" dirty="0">
                <a:solidFill>
                  <a:schemeClr val="tx1"/>
                </a:solidFill>
              </a:rPr>
              <a:t>&lt;&gt;'Untitled Pixar Animation Project' AND </a:t>
            </a:r>
            <a:r>
              <a:rPr lang="en-US" sz="450" dirty="0" err="1">
                <a:solidFill>
                  <a:schemeClr val="tx1"/>
                </a:solidFill>
              </a:rPr>
              <a:t>movie.title</a:t>
            </a:r>
            <a:r>
              <a:rPr lang="en-US" sz="450" dirty="0">
                <a:solidFill>
                  <a:schemeClr val="tx1"/>
                </a:solidFill>
              </a:rPr>
              <a:t>&lt;&gt;'WALL·E' AND </a:t>
            </a:r>
            <a:r>
              <a:rPr lang="en-US" sz="450" dirty="0" err="1">
                <a:solidFill>
                  <a:schemeClr val="tx1"/>
                </a:solidFill>
              </a:rPr>
              <a:t>movie.title</a:t>
            </a:r>
            <a:r>
              <a:rPr lang="en-US" sz="450" dirty="0">
                <a:solidFill>
                  <a:schemeClr val="tx1"/>
                </a:solidFill>
              </a:rPr>
              <a:t>&lt;&gt;'Your Friend the Rat' AND </a:t>
            </a:r>
            <a:r>
              <a:rPr lang="en-US" sz="450" dirty="0" err="1">
                <a:solidFill>
                  <a:schemeClr val="tx1"/>
                </a:solidFill>
              </a:rPr>
              <a:t>movie.title</a:t>
            </a:r>
            <a:r>
              <a:rPr lang="en-US" sz="450" dirty="0">
                <a:solidFill>
                  <a:schemeClr val="tx1"/>
                </a:solidFill>
              </a:rPr>
              <a:t>&lt;&gt;'Cars') AND (</a:t>
            </a:r>
            <a:r>
              <a:rPr lang="en-US" sz="450" dirty="0" err="1">
                <a:solidFill>
                  <a:schemeClr val="tx1"/>
                </a:solidFill>
              </a:rPr>
              <a:t>movie.title</a:t>
            </a:r>
            <a:r>
              <a:rPr lang="en-US" sz="450" dirty="0">
                <a:solidFill>
                  <a:schemeClr val="tx1"/>
                </a:solidFill>
              </a:rPr>
              <a:t>='La Luna' OR </a:t>
            </a:r>
            <a:r>
              <a:rPr lang="en-US" sz="450" dirty="0" err="1">
                <a:solidFill>
                  <a:schemeClr val="tx1"/>
                </a:solidFill>
              </a:rPr>
              <a:t>movie.title</a:t>
            </a:r>
            <a:r>
              <a:rPr lang="en-US" sz="450" dirty="0">
                <a:solidFill>
                  <a:schemeClr val="tx1"/>
                </a:solidFill>
              </a:rPr>
              <a:t>='Ratatouille' OR </a:t>
            </a:r>
            <a:r>
              <a:rPr lang="en-US" sz="450" dirty="0" err="1">
                <a:solidFill>
                  <a:schemeClr val="tx1"/>
                </a:solidFill>
              </a:rPr>
              <a:t>movie.title</a:t>
            </a:r>
            <a:r>
              <a:rPr lang="en-US" sz="450" dirty="0">
                <a:solidFill>
                  <a:schemeClr val="tx1"/>
                </a:solidFill>
              </a:rPr>
              <a:t>='The Blue Umbrella' OR </a:t>
            </a:r>
            <a:r>
              <a:rPr lang="en-US" sz="450" dirty="0" err="1">
                <a:solidFill>
                  <a:schemeClr val="tx1"/>
                </a:solidFill>
              </a:rPr>
              <a:t>movie.title</a:t>
            </a:r>
            <a:r>
              <a:rPr lang="en-US" sz="450" dirty="0">
                <a:solidFill>
                  <a:schemeClr val="tx1"/>
                </a:solidFill>
              </a:rPr>
              <a:t>='One Man Band' OR </a:t>
            </a:r>
            <a:r>
              <a:rPr lang="en-US" sz="450" dirty="0" err="1">
                <a:solidFill>
                  <a:schemeClr val="tx1"/>
                </a:solidFill>
              </a:rPr>
              <a:t>movie.title</a:t>
            </a:r>
            <a:r>
              <a:rPr lang="en-US" sz="450" dirty="0">
                <a:solidFill>
                  <a:schemeClr val="tx1"/>
                </a:solidFill>
              </a:rPr>
              <a:t>='Presto' OR </a:t>
            </a:r>
            <a:r>
              <a:rPr lang="en-US" sz="450" dirty="0" err="1">
                <a:solidFill>
                  <a:schemeClr val="tx1"/>
                </a:solidFill>
              </a:rPr>
              <a:t>movie.title</a:t>
            </a:r>
            <a:r>
              <a:rPr lang="en-US" sz="450" dirty="0">
                <a:solidFill>
                  <a:schemeClr val="tx1"/>
                </a:solidFill>
              </a:rPr>
              <a:t>='Small Fry') AND </a:t>
            </a:r>
            <a:r>
              <a:rPr lang="en-US" sz="450" dirty="0" err="1">
                <a:solidFill>
                  <a:schemeClr val="tx1"/>
                </a:solidFill>
              </a:rPr>
              <a:t>movie.production_year</a:t>
            </a:r>
            <a:r>
              <a:rPr lang="en-US" sz="450" dirty="0">
                <a:solidFill>
                  <a:schemeClr val="tx1"/>
                </a:solidFill>
              </a:rPr>
              <a:t>&lt;=2008 AND </a:t>
            </a:r>
            <a:r>
              <a:rPr lang="en-US" sz="450" dirty="0" err="1">
                <a:solidFill>
                  <a:schemeClr val="tx1"/>
                </a:solidFill>
              </a:rPr>
              <a:t>movie.production_year</a:t>
            </a:r>
            <a:r>
              <a:rPr lang="en-US" sz="450" dirty="0">
                <a:solidFill>
                  <a:schemeClr val="tx1"/>
                </a:solidFill>
              </a:rPr>
              <a:t>&lt;=1965) OR ((</a:t>
            </a:r>
            <a:r>
              <a:rPr lang="en-US" sz="450" dirty="0" err="1">
                <a:solidFill>
                  <a:schemeClr val="tx1"/>
                </a:solidFill>
              </a:rPr>
              <a:t>movie.title</a:t>
            </a:r>
            <a:r>
              <a:rPr lang="en-US" sz="450" dirty="0">
                <a:solidFill>
                  <a:schemeClr val="tx1"/>
                </a:solidFill>
              </a:rPr>
              <a:t>&lt;&gt;'Inside Out' AND </a:t>
            </a:r>
            <a:r>
              <a:rPr lang="en-US" sz="450" dirty="0" err="1">
                <a:solidFill>
                  <a:schemeClr val="tx1"/>
                </a:solidFill>
              </a:rPr>
              <a:t>movie.title</a:t>
            </a:r>
            <a:r>
              <a:rPr lang="en-US" sz="450" dirty="0">
                <a:solidFill>
                  <a:schemeClr val="tx1"/>
                </a:solidFill>
              </a:rPr>
              <a:t>&lt;&gt;'Lifted' AND </a:t>
            </a:r>
            <a:r>
              <a:rPr lang="en-US" sz="450" dirty="0" err="1">
                <a:solidFill>
                  <a:schemeClr val="tx1"/>
                </a:solidFill>
              </a:rPr>
              <a:t>movie.title</a:t>
            </a:r>
            <a:r>
              <a:rPr lang="en-US" sz="450" dirty="0">
                <a:solidFill>
                  <a:schemeClr val="tx1"/>
                </a:solidFill>
              </a:rPr>
              <a:t>&lt;&gt;'Lou' AND </a:t>
            </a:r>
            <a:r>
              <a:rPr lang="en-US" sz="450" dirty="0" err="1">
                <a:solidFill>
                  <a:schemeClr val="tx1"/>
                </a:solidFill>
              </a:rPr>
              <a:t>movie.title</a:t>
            </a:r>
            <a:r>
              <a:rPr lang="en-US" sz="450" dirty="0">
                <a:solidFill>
                  <a:schemeClr val="tx1"/>
                </a:solidFill>
              </a:rPr>
              <a:t>&lt;&gt;'For the Birds' AND </a:t>
            </a:r>
            <a:r>
              <a:rPr lang="en-US" sz="450" dirty="0" err="1">
                <a:solidFill>
                  <a:schemeClr val="tx1"/>
                </a:solidFill>
              </a:rPr>
              <a:t>movie.title</a:t>
            </a:r>
            <a:r>
              <a:rPr lang="en-US" sz="450" dirty="0">
                <a:solidFill>
                  <a:schemeClr val="tx1"/>
                </a:solidFill>
              </a:rPr>
              <a:t>&lt;&gt;'Brave' AND </a:t>
            </a:r>
            <a:r>
              <a:rPr lang="en-US" sz="450" dirty="0" err="1">
                <a:solidFill>
                  <a:schemeClr val="tx1"/>
                </a:solidFill>
              </a:rPr>
              <a:t>movie.title</a:t>
            </a:r>
            <a:r>
              <a:rPr lang="en-US" sz="450" dirty="0">
                <a:solidFill>
                  <a:schemeClr val="tx1"/>
                </a:solidFill>
              </a:rPr>
              <a:t>&lt;&gt;'Coco') AND (</a:t>
            </a:r>
            <a:r>
              <a:rPr lang="en-US" sz="450" dirty="0" err="1">
                <a:solidFill>
                  <a:schemeClr val="tx1"/>
                </a:solidFill>
              </a:rPr>
              <a:t>movie.title</a:t>
            </a:r>
            <a:r>
              <a:rPr lang="en-US" sz="450" dirty="0">
                <a:solidFill>
                  <a:schemeClr val="tx1"/>
                </a:solidFill>
              </a:rPr>
              <a:t>&lt;&gt;'A </a:t>
            </a:r>
            <a:r>
              <a:rPr lang="en-US" sz="450" dirty="0" err="1">
                <a:solidFill>
                  <a:schemeClr val="tx1"/>
                </a:solidFill>
              </a:rPr>
              <a:t>Bug"s</a:t>
            </a:r>
            <a:r>
              <a:rPr lang="en-US" sz="450" dirty="0">
                <a:solidFill>
                  <a:schemeClr val="tx1"/>
                </a:solidFill>
              </a:rPr>
              <a:t> Life' AND </a:t>
            </a:r>
            <a:r>
              <a:rPr lang="en-US" sz="450" dirty="0" err="1">
                <a:solidFill>
                  <a:schemeClr val="tx1"/>
                </a:solidFill>
              </a:rPr>
              <a:t>movie.title</a:t>
            </a:r>
            <a:r>
              <a:rPr lang="en-US" sz="450" dirty="0">
                <a:solidFill>
                  <a:schemeClr val="tx1"/>
                </a:solidFill>
              </a:rPr>
              <a:t>&lt;&gt;'André and Wally B.' AND </a:t>
            </a:r>
            <a:r>
              <a:rPr lang="en-US" sz="450" dirty="0" err="1">
                <a:solidFill>
                  <a:schemeClr val="tx1"/>
                </a:solidFill>
              </a:rPr>
              <a:t>movie.title</a:t>
            </a:r>
            <a:r>
              <a:rPr lang="en-US" sz="450" dirty="0">
                <a:solidFill>
                  <a:schemeClr val="tx1"/>
                </a:solidFill>
              </a:rPr>
              <a:t>&lt;&gt;'</a:t>
            </a:r>
            <a:r>
              <a:rPr lang="en-US" sz="450" dirty="0" err="1">
                <a:solidFill>
                  <a:schemeClr val="tx1"/>
                </a:solidFill>
              </a:rPr>
              <a:t>Boundin</a:t>
            </a:r>
            <a:r>
              <a:rPr lang="en-US" sz="450" dirty="0">
                <a:solidFill>
                  <a:schemeClr val="tx1"/>
                </a:solidFill>
              </a:rPr>
              <a:t>"' AND </a:t>
            </a:r>
            <a:r>
              <a:rPr lang="en-US" sz="450" dirty="0" err="1">
                <a:solidFill>
                  <a:schemeClr val="tx1"/>
                </a:solidFill>
              </a:rPr>
              <a:t>movie.title</a:t>
            </a:r>
            <a:r>
              <a:rPr lang="en-US" sz="450" dirty="0">
                <a:solidFill>
                  <a:schemeClr val="tx1"/>
                </a:solidFill>
              </a:rPr>
              <a:t>&lt;&gt;'Burn-E' AND </a:t>
            </a:r>
            <a:r>
              <a:rPr lang="en-US" sz="450" dirty="0" err="1">
                <a:solidFill>
                  <a:schemeClr val="tx1"/>
                </a:solidFill>
              </a:rPr>
              <a:t>movie.title</a:t>
            </a:r>
            <a:r>
              <a:rPr lang="en-US" sz="450" dirty="0">
                <a:solidFill>
                  <a:schemeClr val="tx1"/>
                </a:solidFill>
              </a:rPr>
              <a:t>&lt;&gt;'Cars 2' AND </a:t>
            </a:r>
            <a:r>
              <a:rPr lang="en-US" sz="450" dirty="0" err="1">
                <a:solidFill>
                  <a:schemeClr val="tx1"/>
                </a:solidFill>
              </a:rPr>
              <a:t>movie.title</a:t>
            </a:r>
            <a:r>
              <a:rPr lang="en-US" sz="450" dirty="0">
                <a:solidFill>
                  <a:schemeClr val="tx1"/>
                </a:solidFill>
              </a:rPr>
              <a:t>&lt;&gt;'Cars 3') AND (</a:t>
            </a:r>
            <a:r>
              <a:rPr lang="en-US" sz="450" dirty="0" err="1">
                <a:solidFill>
                  <a:schemeClr val="tx1"/>
                </a:solidFill>
              </a:rPr>
              <a:t>movie.title</a:t>
            </a:r>
            <a:r>
              <a:rPr lang="en-US" sz="450" dirty="0">
                <a:solidFill>
                  <a:schemeClr val="tx1"/>
                </a:solidFill>
              </a:rPr>
              <a:t>&lt;&gt;'</a:t>
            </a:r>
            <a:r>
              <a:rPr lang="en-US" sz="450" dirty="0" err="1">
                <a:solidFill>
                  <a:schemeClr val="tx1"/>
                </a:solidFill>
              </a:rPr>
              <a:t>Dante"s</a:t>
            </a:r>
            <a:r>
              <a:rPr lang="en-US" sz="450" dirty="0">
                <a:solidFill>
                  <a:schemeClr val="tx1"/>
                </a:solidFill>
              </a:rPr>
              <a:t> Lunch: A Short Tail' AND </a:t>
            </a:r>
            <a:r>
              <a:rPr lang="en-US" sz="450" dirty="0" err="1">
                <a:solidFill>
                  <a:schemeClr val="tx1"/>
                </a:solidFill>
              </a:rPr>
              <a:t>movie.title</a:t>
            </a:r>
            <a:r>
              <a:rPr lang="en-US" sz="450" dirty="0">
                <a:solidFill>
                  <a:schemeClr val="tx1"/>
                </a:solidFill>
              </a:rPr>
              <a:t>&lt;&gt;'Finding Dory' AND </a:t>
            </a:r>
            <a:r>
              <a:rPr lang="en-US" sz="450" dirty="0" err="1">
                <a:solidFill>
                  <a:schemeClr val="tx1"/>
                </a:solidFill>
              </a:rPr>
              <a:t>movie.title</a:t>
            </a:r>
            <a:r>
              <a:rPr lang="en-US" sz="450" dirty="0">
                <a:solidFill>
                  <a:schemeClr val="tx1"/>
                </a:solidFill>
              </a:rPr>
              <a:t>&lt;&gt;'Finding Nemo' AND </a:t>
            </a:r>
            <a:r>
              <a:rPr lang="en-US" sz="450" dirty="0" err="1">
                <a:solidFill>
                  <a:schemeClr val="tx1"/>
                </a:solidFill>
              </a:rPr>
              <a:t>movie.title</a:t>
            </a:r>
            <a:r>
              <a:rPr lang="en-US" sz="450" dirty="0">
                <a:solidFill>
                  <a:schemeClr val="tx1"/>
                </a:solidFill>
              </a:rPr>
              <a:t>&lt;&gt;'</a:t>
            </a:r>
            <a:r>
              <a:rPr lang="en-US" sz="450" dirty="0" err="1">
                <a:solidFill>
                  <a:schemeClr val="tx1"/>
                </a:solidFill>
              </a:rPr>
              <a:t>Geri"s</a:t>
            </a:r>
            <a:r>
              <a:rPr lang="en-US" sz="450" dirty="0">
                <a:solidFill>
                  <a:schemeClr val="tx1"/>
                </a:solidFill>
              </a:rPr>
              <a:t> Game' AND </a:t>
            </a:r>
            <a:r>
              <a:rPr lang="en-US" sz="450" dirty="0" err="1">
                <a:solidFill>
                  <a:schemeClr val="tx1"/>
                </a:solidFill>
              </a:rPr>
              <a:t>movie.title</a:t>
            </a:r>
            <a:r>
              <a:rPr lang="en-US" sz="450" dirty="0">
                <a:solidFill>
                  <a:schemeClr val="tx1"/>
                </a:solidFill>
              </a:rPr>
              <a:t>&lt;&gt;'Hawaiian Vacation' AND </a:t>
            </a:r>
            <a:r>
              <a:rPr lang="en-US" sz="450" dirty="0" err="1">
                <a:solidFill>
                  <a:schemeClr val="tx1"/>
                </a:solidFill>
              </a:rPr>
              <a:t>movie.title</a:t>
            </a:r>
            <a:r>
              <a:rPr lang="en-US" sz="450" dirty="0">
                <a:solidFill>
                  <a:schemeClr val="tx1"/>
                </a:solidFill>
              </a:rPr>
              <a:t>&lt;&gt;'</a:t>
            </a:r>
            <a:r>
              <a:rPr lang="en-US" sz="450" dirty="0" err="1">
                <a:solidFill>
                  <a:schemeClr val="tx1"/>
                </a:solidFill>
              </a:rPr>
              <a:t>It"s</a:t>
            </a:r>
            <a:r>
              <a:rPr lang="en-US" sz="450" dirty="0">
                <a:solidFill>
                  <a:schemeClr val="tx1"/>
                </a:solidFill>
              </a:rPr>
              <a:t> Tough to Be a Bug') AND (</a:t>
            </a:r>
            <a:r>
              <a:rPr lang="en-US" sz="450" dirty="0" err="1">
                <a:solidFill>
                  <a:schemeClr val="tx1"/>
                </a:solidFill>
              </a:rPr>
              <a:t>movie.title</a:t>
            </a:r>
            <a:r>
              <a:rPr lang="en-US" sz="450" dirty="0">
                <a:solidFill>
                  <a:schemeClr val="tx1"/>
                </a:solidFill>
              </a:rPr>
              <a:t>&lt;&gt;'Knick Knack'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in "Surprise" and "Light &amp; Heavy"'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in "Up and Down"' AND </a:t>
            </a:r>
            <a:r>
              <a:rPr lang="en-US" sz="450" dirty="0" err="1">
                <a:solidFill>
                  <a:schemeClr val="tx1"/>
                </a:solidFill>
              </a:rPr>
              <a:t>movie.title</a:t>
            </a:r>
            <a:r>
              <a:rPr lang="en-US" sz="450" dirty="0">
                <a:solidFill>
                  <a:schemeClr val="tx1"/>
                </a:solidFill>
              </a:rPr>
              <a:t>&lt;&gt;'Monsters University' AND </a:t>
            </a:r>
            <a:r>
              <a:rPr lang="en-US" sz="450" dirty="0" err="1">
                <a:solidFill>
                  <a:schemeClr val="tx1"/>
                </a:solidFill>
              </a:rPr>
              <a:t>movie.title</a:t>
            </a:r>
            <a:r>
              <a:rPr lang="en-US" sz="450" dirty="0">
                <a:solidFill>
                  <a:schemeClr val="tx1"/>
                </a:solidFill>
              </a:rPr>
              <a:t>&lt;&gt;'Monsters, Inc.') AND (</a:t>
            </a:r>
            <a:r>
              <a:rPr lang="en-US" sz="450" dirty="0" err="1">
                <a:solidFill>
                  <a:schemeClr val="tx1"/>
                </a:solidFill>
              </a:rPr>
              <a:t>movie.title</a:t>
            </a:r>
            <a:r>
              <a:rPr lang="en-US" sz="450" dirty="0">
                <a:solidFill>
                  <a:schemeClr val="tx1"/>
                </a:solidFill>
              </a:rPr>
              <a:t>&lt;&gt;'Party Central' AND </a:t>
            </a:r>
            <a:r>
              <a:rPr lang="en-US" sz="450" dirty="0" err="1">
                <a:solidFill>
                  <a:schemeClr val="tx1"/>
                </a:solidFill>
              </a:rPr>
              <a:t>movie.title</a:t>
            </a:r>
            <a:r>
              <a:rPr lang="en-US" sz="450" dirty="0">
                <a:solidFill>
                  <a:schemeClr val="tx1"/>
                </a:solidFill>
              </a:rPr>
              <a:t>&lt;&gt;'</a:t>
            </a:r>
            <a:r>
              <a:rPr lang="en-US" sz="450" dirty="0" err="1">
                <a:solidFill>
                  <a:schemeClr val="tx1"/>
                </a:solidFill>
              </a:rPr>
              <a:t>Partysaurus</a:t>
            </a:r>
            <a:r>
              <a:rPr lang="en-US" sz="450" dirty="0">
                <a:solidFill>
                  <a:schemeClr val="tx1"/>
                </a:solidFill>
              </a:rPr>
              <a:t> Rex' AND </a:t>
            </a:r>
            <a:r>
              <a:rPr lang="en-US" sz="450" dirty="0" err="1">
                <a:solidFill>
                  <a:schemeClr val="tx1"/>
                </a:solidFill>
              </a:rPr>
              <a:t>movie.title</a:t>
            </a:r>
            <a:r>
              <a:rPr lang="en-US" sz="450" dirty="0">
                <a:solidFill>
                  <a:schemeClr val="tx1"/>
                </a:solidFill>
              </a:rPr>
              <a:t>&lt;&gt;'</a:t>
            </a:r>
            <a:r>
              <a:rPr lang="en-US" sz="450" dirty="0" err="1">
                <a:solidFill>
                  <a:schemeClr val="tx1"/>
                </a:solidFill>
              </a:rPr>
              <a:t>Red"s</a:t>
            </a:r>
            <a:r>
              <a:rPr lang="en-US" sz="450" dirty="0">
                <a:solidFill>
                  <a:schemeClr val="tx1"/>
                </a:solidFill>
              </a:rPr>
              <a:t> Dream' AND </a:t>
            </a:r>
            <a:r>
              <a:rPr lang="en-US" sz="450" dirty="0" err="1">
                <a:solidFill>
                  <a:schemeClr val="tx1"/>
                </a:solidFill>
              </a:rPr>
              <a:t>movie.title</a:t>
            </a:r>
            <a:r>
              <a:rPr lang="en-US" sz="450" dirty="0">
                <a:solidFill>
                  <a:schemeClr val="tx1"/>
                </a:solidFill>
              </a:rPr>
              <a:t>&lt;&gt;'</a:t>
            </a:r>
            <a:r>
              <a:rPr lang="en-US" sz="450" dirty="0" err="1">
                <a:solidFill>
                  <a:schemeClr val="tx1"/>
                </a:solidFill>
              </a:rPr>
              <a:t>Riley"s</a:t>
            </a:r>
            <a:r>
              <a:rPr lang="en-US" sz="450" dirty="0">
                <a:solidFill>
                  <a:schemeClr val="tx1"/>
                </a:solidFill>
              </a:rPr>
              <a:t> First Date?' AND </a:t>
            </a:r>
            <a:r>
              <a:rPr lang="en-US" sz="450" dirty="0" err="1">
                <a:solidFill>
                  <a:schemeClr val="tx1"/>
                </a:solidFill>
              </a:rPr>
              <a:t>movie.title</a:t>
            </a:r>
            <a:r>
              <a:rPr lang="en-US" sz="450" dirty="0">
                <a:solidFill>
                  <a:schemeClr val="tx1"/>
                </a:solidFill>
              </a:rPr>
              <a:t>&lt;&gt;'</a:t>
            </a:r>
            <a:r>
              <a:rPr lang="en-US" sz="450" dirty="0" err="1">
                <a:solidFill>
                  <a:schemeClr val="tx1"/>
                </a:solidFill>
              </a:rPr>
              <a:t>Sanjay"s</a:t>
            </a:r>
            <a:r>
              <a:rPr lang="en-US" sz="450" dirty="0">
                <a:solidFill>
                  <a:schemeClr val="tx1"/>
                </a:solidFill>
              </a:rPr>
              <a:t> Super Team' AND </a:t>
            </a:r>
            <a:r>
              <a:rPr lang="en-US" sz="450" dirty="0" err="1">
                <a:solidFill>
                  <a:schemeClr val="tx1"/>
                </a:solidFill>
              </a:rPr>
              <a:t>movie.title</a:t>
            </a:r>
            <a:r>
              <a:rPr lang="en-US" sz="450" dirty="0">
                <a:solidFill>
                  <a:schemeClr val="tx1"/>
                </a:solidFill>
              </a:rPr>
              <a:t>&lt;&gt;'The Good Dinosaur') AND (</a:t>
            </a:r>
            <a:r>
              <a:rPr lang="en-US" sz="450" dirty="0" err="1">
                <a:solidFill>
                  <a:schemeClr val="tx1"/>
                </a:solidFill>
              </a:rPr>
              <a:t>movie.title</a:t>
            </a:r>
            <a:r>
              <a:rPr lang="en-US" sz="450" dirty="0">
                <a:solidFill>
                  <a:schemeClr val="tx1"/>
                </a:solidFill>
              </a:rPr>
              <a:t>&lt;&gt;'The Incredibles' AND </a:t>
            </a:r>
            <a:r>
              <a:rPr lang="en-US" sz="450" dirty="0" err="1">
                <a:solidFill>
                  <a:schemeClr val="tx1"/>
                </a:solidFill>
              </a:rPr>
              <a:t>movie.title</a:t>
            </a:r>
            <a:r>
              <a:rPr lang="en-US" sz="450" dirty="0">
                <a:solidFill>
                  <a:schemeClr val="tx1"/>
                </a:solidFill>
              </a:rPr>
              <a:t>&lt;&gt;'The Incredibles 2' AND </a:t>
            </a:r>
            <a:r>
              <a:rPr lang="en-US" sz="450" dirty="0" err="1">
                <a:solidFill>
                  <a:schemeClr val="tx1"/>
                </a:solidFill>
              </a:rPr>
              <a:t>movie.title</a:t>
            </a:r>
            <a:r>
              <a:rPr lang="en-US" sz="450" dirty="0">
                <a:solidFill>
                  <a:schemeClr val="tx1"/>
                </a:solidFill>
              </a:rPr>
              <a:t>&lt;&gt;'Tin Toy' AND </a:t>
            </a:r>
            <a:r>
              <a:rPr lang="en-US" sz="450" dirty="0" err="1">
                <a:solidFill>
                  <a:schemeClr val="tx1"/>
                </a:solidFill>
              </a:rPr>
              <a:t>movie.title</a:t>
            </a:r>
            <a:r>
              <a:rPr lang="en-US" sz="450" dirty="0">
                <a:solidFill>
                  <a:schemeClr val="tx1"/>
                </a:solidFill>
              </a:rPr>
              <a:t>&lt;&gt;'Tokyo Mater' AND </a:t>
            </a:r>
            <a:r>
              <a:rPr lang="en-US" sz="450" dirty="0" err="1">
                <a:solidFill>
                  <a:schemeClr val="tx1"/>
                </a:solidFill>
              </a:rPr>
              <a:t>movie.title</a:t>
            </a:r>
            <a:r>
              <a:rPr lang="en-US" sz="450" dirty="0">
                <a:solidFill>
                  <a:schemeClr val="tx1"/>
                </a:solidFill>
              </a:rPr>
              <a:t>&lt;&gt;'Toy Story' AND </a:t>
            </a:r>
            <a:r>
              <a:rPr lang="en-US" sz="450" dirty="0" err="1">
                <a:solidFill>
                  <a:schemeClr val="tx1"/>
                </a:solidFill>
              </a:rPr>
              <a:t>movie.title</a:t>
            </a:r>
            <a:r>
              <a:rPr lang="en-US" sz="450" dirty="0">
                <a:solidFill>
                  <a:schemeClr val="tx1"/>
                </a:solidFill>
              </a:rPr>
              <a:t>&lt;&gt;'Toy Story 2') AND (</a:t>
            </a:r>
            <a:r>
              <a:rPr lang="en-US" sz="450" dirty="0" err="1">
                <a:solidFill>
                  <a:schemeClr val="tx1"/>
                </a:solidFill>
              </a:rPr>
              <a:t>movie.title</a:t>
            </a:r>
            <a:r>
              <a:rPr lang="en-US" sz="450" dirty="0">
                <a:solidFill>
                  <a:schemeClr val="tx1"/>
                </a:solidFill>
              </a:rPr>
              <a:t>&lt;&gt;'Toy Story 3' AND </a:t>
            </a:r>
            <a:r>
              <a:rPr lang="en-US" sz="450" dirty="0" err="1">
                <a:solidFill>
                  <a:schemeClr val="tx1"/>
                </a:solidFill>
              </a:rPr>
              <a:t>movie.title</a:t>
            </a:r>
            <a:r>
              <a:rPr lang="en-US" sz="450" dirty="0">
                <a:solidFill>
                  <a:schemeClr val="tx1"/>
                </a:solidFill>
              </a:rPr>
              <a:t>&lt;&gt;'Toy Story 4' AND </a:t>
            </a:r>
            <a:r>
              <a:rPr lang="en-US" sz="450" dirty="0" err="1">
                <a:solidFill>
                  <a:schemeClr val="tx1"/>
                </a:solidFill>
              </a:rPr>
              <a:t>movie.title</a:t>
            </a:r>
            <a:r>
              <a:rPr lang="en-US" sz="450" dirty="0">
                <a:solidFill>
                  <a:schemeClr val="tx1"/>
                </a:solidFill>
              </a:rPr>
              <a:t>&lt;&gt;'Untitled Pixar Animation Project' AND </a:t>
            </a:r>
            <a:r>
              <a:rPr lang="en-US" sz="450" dirty="0" err="1">
                <a:solidFill>
                  <a:schemeClr val="tx1"/>
                </a:solidFill>
              </a:rPr>
              <a:t>movie.title</a:t>
            </a:r>
            <a:r>
              <a:rPr lang="en-US" sz="450" dirty="0">
                <a:solidFill>
                  <a:schemeClr val="tx1"/>
                </a:solidFill>
              </a:rPr>
              <a:t>&lt;&gt;'WALL·E' AND </a:t>
            </a:r>
            <a:r>
              <a:rPr lang="en-US" sz="450" dirty="0" err="1">
                <a:solidFill>
                  <a:schemeClr val="tx1"/>
                </a:solidFill>
              </a:rPr>
              <a:t>movie.title</a:t>
            </a:r>
            <a:r>
              <a:rPr lang="en-US" sz="450" dirty="0">
                <a:solidFill>
                  <a:schemeClr val="tx1"/>
                </a:solidFill>
              </a:rPr>
              <a:t>&lt;&gt;'Your Friend the Rat' AND </a:t>
            </a:r>
            <a:r>
              <a:rPr lang="en-US" sz="450" dirty="0" err="1">
                <a:solidFill>
                  <a:schemeClr val="tx1"/>
                </a:solidFill>
              </a:rPr>
              <a:t>movie.title</a:t>
            </a:r>
            <a:r>
              <a:rPr lang="en-US" sz="450" dirty="0">
                <a:solidFill>
                  <a:schemeClr val="tx1"/>
                </a:solidFill>
              </a:rPr>
              <a:t>&lt;&gt;'Cars') AND (</a:t>
            </a:r>
            <a:r>
              <a:rPr lang="en-US" sz="450" dirty="0" err="1">
                <a:solidFill>
                  <a:schemeClr val="tx1"/>
                </a:solidFill>
              </a:rPr>
              <a:t>movie.title</a:t>
            </a:r>
            <a:r>
              <a:rPr lang="en-US" sz="450" dirty="0">
                <a:solidFill>
                  <a:schemeClr val="tx1"/>
                </a:solidFill>
              </a:rPr>
              <a:t>='La Luna' OR </a:t>
            </a:r>
            <a:r>
              <a:rPr lang="en-US" sz="450" dirty="0" err="1">
                <a:solidFill>
                  <a:schemeClr val="tx1"/>
                </a:solidFill>
              </a:rPr>
              <a:t>movie.title</a:t>
            </a:r>
            <a:r>
              <a:rPr lang="en-US" sz="450" dirty="0">
                <a:solidFill>
                  <a:schemeClr val="tx1"/>
                </a:solidFill>
              </a:rPr>
              <a:t>='Ratatouille' OR </a:t>
            </a:r>
            <a:r>
              <a:rPr lang="en-US" sz="450" dirty="0" err="1">
                <a:solidFill>
                  <a:schemeClr val="tx1"/>
                </a:solidFill>
              </a:rPr>
              <a:t>movie.title</a:t>
            </a:r>
            <a:r>
              <a:rPr lang="en-US" sz="450" dirty="0">
                <a:solidFill>
                  <a:schemeClr val="tx1"/>
                </a:solidFill>
              </a:rPr>
              <a:t>='The Blue Umbrella' OR </a:t>
            </a:r>
            <a:r>
              <a:rPr lang="en-US" sz="450" dirty="0" err="1">
                <a:solidFill>
                  <a:schemeClr val="tx1"/>
                </a:solidFill>
              </a:rPr>
              <a:t>movie.title</a:t>
            </a:r>
            <a:r>
              <a:rPr lang="en-US" sz="450" dirty="0">
                <a:solidFill>
                  <a:schemeClr val="tx1"/>
                </a:solidFill>
              </a:rPr>
              <a:t>='One Man Band' OR </a:t>
            </a:r>
            <a:r>
              <a:rPr lang="en-US" sz="450" dirty="0" err="1">
                <a:solidFill>
                  <a:schemeClr val="tx1"/>
                </a:solidFill>
              </a:rPr>
              <a:t>movie.title</a:t>
            </a:r>
            <a:r>
              <a:rPr lang="en-US" sz="450" dirty="0">
                <a:solidFill>
                  <a:schemeClr val="tx1"/>
                </a:solidFill>
              </a:rPr>
              <a:t>='Presto' OR </a:t>
            </a:r>
            <a:r>
              <a:rPr lang="en-US" sz="450" dirty="0" err="1">
                <a:solidFill>
                  <a:schemeClr val="tx1"/>
                </a:solidFill>
              </a:rPr>
              <a:t>movie.title</a:t>
            </a:r>
            <a:r>
              <a:rPr lang="en-US" sz="450" dirty="0">
                <a:solidFill>
                  <a:schemeClr val="tx1"/>
                </a:solidFill>
              </a:rPr>
              <a:t>='Small Fry') AND </a:t>
            </a:r>
            <a:r>
              <a:rPr lang="en-US" sz="450" dirty="0" err="1">
                <a:solidFill>
                  <a:schemeClr val="tx1"/>
                </a:solidFill>
              </a:rPr>
              <a:t>movie.production_year</a:t>
            </a:r>
            <a:r>
              <a:rPr lang="en-US" sz="450" dirty="0">
                <a:solidFill>
                  <a:schemeClr val="tx1"/>
                </a:solidFill>
              </a:rPr>
              <a:t>&lt;=2008 AND </a:t>
            </a:r>
            <a:r>
              <a:rPr lang="en-US" sz="450" dirty="0" err="1">
                <a:solidFill>
                  <a:schemeClr val="tx1"/>
                </a:solidFill>
              </a:rPr>
              <a:t>movie.production_year</a:t>
            </a:r>
            <a:r>
              <a:rPr lang="en-US" sz="450" dirty="0">
                <a:solidFill>
                  <a:schemeClr val="tx1"/>
                </a:solidFill>
              </a:rPr>
              <a:t>&gt;1965) OR ((</a:t>
            </a:r>
            <a:r>
              <a:rPr lang="en-US" sz="450" dirty="0" err="1">
                <a:solidFill>
                  <a:schemeClr val="tx1"/>
                </a:solidFill>
              </a:rPr>
              <a:t>movie.title</a:t>
            </a:r>
            <a:r>
              <a:rPr lang="en-US" sz="450" dirty="0">
                <a:solidFill>
                  <a:schemeClr val="tx1"/>
                </a:solidFill>
              </a:rPr>
              <a:t>&lt;&gt;'Inside Out' AND </a:t>
            </a:r>
            <a:r>
              <a:rPr lang="en-US" sz="450" dirty="0" err="1">
                <a:solidFill>
                  <a:schemeClr val="tx1"/>
                </a:solidFill>
              </a:rPr>
              <a:t>movie.title</a:t>
            </a:r>
            <a:r>
              <a:rPr lang="en-US" sz="450" dirty="0">
                <a:solidFill>
                  <a:schemeClr val="tx1"/>
                </a:solidFill>
              </a:rPr>
              <a:t>&lt;&gt;'Lifted' AND </a:t>
            </a:r>
            <a:r>
              <a:rPr lang="en-US" sz="450" dirty="0" err="1">
                <a:solidFill>
                  <a:schemeClr val="tx1"/>
                </a:solidFill>
              </a:rPr>
              <a:t>movie.title</a:t>
            </a:r>
            <a:r>
              <a:rPr lang="en-US" sz="450" dirty="0">
                <a:solidFill>
                  <a:schemeClr val="tx1"/>
                </a:solidFill>
              </a:rPr>
              <a:t>&lt;&gt;'Lou' AND </a:t>
            </a:r>
            <a:r>
              <a:rPr lang="en-US" sz="450" dirty="0" err="1">
                <a:solidFill>
                  <a:schemeClr val="tx1"/>
                </a:solidFill>
              </a:rPr>
              <a:t>movie.title</a:t>
            </a:r>
            <a:r>
              <a:rPr lang="en-US" sz="450" dirty="0">
                <a:solidFill>
                  <a:schemeClr val="tx1"/>
                </a:solidFill>
              </a:rPr>
              <a:t>&lt;&gt;'For the Birds' AND </a:t>
            </a:r>
            <a:r>
              <a:rPr lang="en-US" sz="450" dirty="0" err="1">
                <a:solidFill>
                  <a:schemeClr val="tx1"/>
                </a:solidFill>
              </a:rPr>
              <a:t>movie.title</a:t>
            </a:r>
            <a:r>
              <a:rPr lang="en-US" sz="450" dirty="0">
                <a:solidFill>
                  <a:schemeClr val="tx1"/>
                </a:solidFill>
              </a:rPr>
              <a:t>&lt;&gt;'Brave' AND </a:t>
            </a:r>
            <a:r>
              <a:rPr lang="en-US" sz="450" dirty="0" err="1">
                <a:solidFill>
                  <a:schemeClr val="tx1"/>
                </a:solidFill>
              </a:rPr>
              <a:t>movie.title</a:t>
            </a:r>
            <a:r>
              <a:rPr lang="en-US" sz="450" dirty="0">
                <a:solidFill>
                  <a:schemeClr val="tx1"/>
                </a:solidFill>
              </a:rPr>
              <a:t>&lt;&gt;'Coco') AND (</a:t>
            </a:r>
            <a:r>
              <a:rPr lang="en-US" sz="450" dirty="0" err="1">
                <a:solidFill>
                  <a:schemeClr val="tx1"/>
                </a:solidFill>
              </a:rPr>
              <a:t>movie.title</a:t>
            </a:r>
            <a:r>
              <a:rPr lang="en-US" sz="450" dirty="0">
                <a:solidFill>
                  <a:schemeClr val="tx1"/>
                </a:solidFill>
              </a:rPr>
              <a:t>&lt;&gt;'A </a:t>
            </a:r>
            <a:r>
              <a:rPr lang="en-US" sz="450" dirty="0" err="1">
                <a:solidFill>
                  <a:schemeClr val="tx1"/>
                </a:solidFill>
              </a:rPr>
              <a:t>Bug"s</a:t>
            </a:r>
            <a:r>
              <a:rPr lang="en-US" sz="450" dirty="0">
                <a:solidFill>
                  <a:schemeClr val="tx1"/>
                </a:solidFill>
              </a:rPr>
              <a:t> Life' AND </a:t>
            </a:r>
            <a:r>
              <a:rPr lang="en-US" sz="450" dirty="0" err="1">
                <a:solidFill>
                  <a:schemeClr val="tx1"/>
                </a:solidFill>
              </a:rPr>
              <a:t>movie.title</a:t>
            </a:r>
            <a:r>
              <a:rPr lang="en-US" sz="450" dirty="0">
                <a:solidFill>
                  <a:schemeClr val="tx1"/>
                </a:solidFill>
              </a:rPr>
              <a:t>&lt;&gt;'André and Wally B.' AND </a:t>
            </a:r>
            <a:r>
              <a:rPr lang="en-US" sz="450" dirty="0" err="1">
                <a:solidFill>
                  <a:schemeClr val="tx1"/>
                </a:solidFill>
              </a:rPr>
              <a:t>movie.title</a:t>
            </a:r>
            <a:r>
              <a:rPr lang="en-US" sz="450" dirty="0">
                <a:solidFill>
                  <a:schemeClr val="tx1"/>
                </a:solidFill>
              </a:rPr>
              <a:t>&lt;&gt;'</a:t>
            </a:r>
            <a:r>
              <a:rPr lang="en-US" sz="450" dirty="0" err="1">
                <a:solidFill>
                  <a:schemeClr val="tx1"/>
                </a:solidFill>
              </a:rPr>
              <a:t>Boundin</a:t>
            </a:r>
            <a:r>
              <a:rPr lang="en-US" sz="450" dirty="0">
                <a:solidFill>
                  <a:schemeClr val="tx1"/>
                </a:solidFill>
              </a:rPr>
              <a:t>"' AND </a:t>
            </a:r>
            <a:r>
              <a:rPr lang="en-US" sz="450" dirty="0" err="1">
                <a:solidFill>
                  <a:schemeClr val="tx1"/>
                </a:solidFill>
              </a:rPr>
              <a:t>movie.title</a:t>
            </a:r>
            <a:r>
              <a:rPr lang="en-US" sz="450" dirty="0">
                <a:solidFill>
                  <a:schemeClr val="tx1"/>
                </a:solidFill>
              </a:rPr>
              <a:t>&lt;&gt;'Burn-E' AND </a:t>
            </a:r>
            <a:r>
              <a:rPr lang="en-US" sz="450" dirty="0" err="1">
                <a:solidFill>
                  <a:schemeClr val="tx1"/>
                </a:solidFill>
              </a:rPr>
              <a:t>movie.title</a:t>
            </a:r>
            <a:r>
              <a:rPr lang="en-US" sz="450" dirty="0">
                <a:solidFill>
                  <a:schemeClr val="tx1"/>
                </a:solidFill>
              </a:rPr>
              <a:t>&lt;&gt;'Cars 2' AND </a:t>
            </a:r>
            <a:r>
              <a:rPr lang="en-US" sz="450" dirty="0" err="1">
                <a:solidFill>
                  <a:schemeClr val="tx1"/>
                </a:solidFill>
              </a:rPr>
              <a:t>movie.title</a:t>
            </a:r>
            <a:r>
              <a:rPr lang="en-US" sz="450" dirty="0">
                <a:solidFill>
                  <a:schemeClr val="tx1"/>
                </a:solidFill>
              </a:rPr>
              <a:t>&lt;&gt;'Cars 3') AND (</a:t>
            </a:r>
            <a:r>
              <a:rPr lang="en-US" sz="450" dirty="0" err="1">
                <a:solidFill>
                  <a:schemeClr val="tx1"/>
                </a:solidFill>
              </a:rPr>
              <a:t>movie.title</a:t>
            </a:r>
            <a:r>
              <a:rPr lang="en-US" sz="450" dirty="0">
                <a:solidFill>
                  <a:schemeClr val="tx1"/>
                </a:solidFill>
              </a:rPr>
              <a:t>&lt;&gt;'</a:t>
            </a:r>
            <a:r>
              <a:rPr lang="en-US" sz="450" dirty="0" err="1">
                <a:solidFill>
                  <a:schemeClr val="tx1"/>
                </a:solidFill>
              </a:rPr>
              <a:t>Dante"s</a:t>
            </a:r>
            <a:r>
              <a:rPr lang="en-US" sz="450" dirty="0">
                <a:solidFill>
                  <a:schemeClr val="tx1"/>
                </a:solidFill>
              </a:rPr>
              <a:t> Lunch: A Short Tail' AND </a:t>
            </a:r>
            <a:r>
              <a:rPr lang="en-US" sz="450" dirty="0" err="1">
                <a:solidFill>
                  <a:schemeClr val="tx1"/>
                </a:solidFill>
              </a:rPr>
              <a:t>movie.title</a:t>
            </a:r>
            <a:r>
              <a:rPr lang="en-US" sz="450" dirty="0">
                <a:solidFill>
                  <a:schemeClr val="tx1"/>
                </a:solidFill>
              </a:rPr>
              <a:t>&lt;&gt;'Finding Dory' AND </a:t>
            </a:r>
            <a:r>
              <a:rPr lang="en-US" sz="450" dirty="0" err="1">
                <a:solidFill>
                  <a:schemeClr val="tx1"/>
                </a:solidFill>
              </a:rPr>
              <a:t>movie.title</a:t>
            </a:r>
            <a:r>
              <a:rPr lang="en-US" sz="450" dirty="0">
                <a:solidFill>
                  <a:schemeClr val="tx1"/>
                </a:solidFill>
              </a:rPr>
              <a:t>&lt;&gt;'Finding Nemo' AND </a:t>
            </a:r>
            <a:r>
              <a:rPr lang="en-US" sz="450" dirty="0" err="1">
                <a:solidFill>
                  <a:schemeClr val="tx1"/>
                </a:solidFill>
              </a:rPr>
              <a:t>movie.title</a:t>
            </a:r>
            <a:r>
              <a:rPr lang="en-US" sz="450" dirty="0">
                <a:solidFill>
                  <a:schemeClr val="tx1"/>
                </a:solidFill>
              </a:rPr>
              <a:t>&lt;&gt;'</a:t>
            </a:r>
            <a:r>
              <a:rPr lang="en-US" sz="450" dirty="0" err="1">
                <a:solidFill>
                  <a:schemeClr val="tx1"/>
                </a:solidFill>
              </a:rPr>
              <a:t>Geri"s</a:t>
            </a:r>
            <a:r>
              <a:rPr lang="en-US" sz="450" dirty="0">
                <a:solidFill>
                  <a:schemeClr val="tx1"/>
                </a:solidFill>
              </a:rPr>
              <a:t> Game' AND </a:t>
            </a:r>
            <a:r>
              <a:rPr lang="en-US" sz="450" dirty="0" err="1">
                <a:solidFill>
                  <a:schemeClr val="tx1"/>
                </a:solidFill>
              </a:rPr>
              <a:t>movie.title</a:t>
            </a:r>
            <a:r>
              <a:rPr lang="en-US" sz="450" dirty="0">
                <a:solidFill>
                  <a:schemeClr val="tx1"/>
                </a:solidFill>
              </a:rPr>
              <a:t>&lt;&gt;'Hawaiian Vacation' AND </a:t>
            </a:r>
            <a:r>
              <a:rPr lang="en-US" sz="450" dirty="0" err="1">
                <a:solidFill>
                  <a:schemeClr val="tx1"/>
                </a:solidFill>
              </a:rPr>
              <a:t>movie.title</a:t>
            </a:r>
            <a:r>
              <a:rPr lang="en-US" sz="450" dirty="0">
                <a:solidFill>
                  <a:schemeClr val="tx1"/>
                </a:solidFill>
              </a:rPr>
              <a:t>&lt;&gt;'</a:t>
            </a:r>
            <a:r>
              <a:rPr lang="en-US" sz="450" dirty="0" err="1">
                <a:solidFill>
                  <a:schemeClr val="tx1"/>
                </a:solidFill>
              </a:rPr>
              <a:t>It"s</a:t>
            </a:r>
            <a:r>
              <a:rPr lang="en-US" sz="450" dirty="0">
                <a:solidFill>
                  <a:schemeClr val="tx1"/>
                </a:solidFill>
              </a:rPr>
              <a:t> Tough to Be a Bug') AND (</a:t>
            </a:r>
            <a:r>
              <a:rPr lang="en-US" sz="450" dirty="0" err="1">
                <a:solidFill>
                  <a:schemeClr val="tx1"/>
                </a:solidFill>
              </a:rPr>
              <a:t>movie.title</a:t>
            </a:r>
            <a:r>
              <a:rPr lang="en-US" sz="450" dirty="0">
                <a:solidFill>
                  <a:schemeClr val="tx1"/>
                </a:solidFill>
              </a:rPr>
              <a:t>&lt;&gt;'Knick Knack'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in "Surprise" and "Light &amp; Heavy"' AND </a:t>
            </a:r>
            <a:r>
              <a:rPr lang="en-US" sz="450" dirty="0" err="1">
                <a:solidFill>
                  <a:schemeClr val="tx1"/>
                </a:solidFill>
              </a:rPr>
              <a:t>movie.title</a:t>
            </a:r>
            <a:r>
              <a:rPr lang="en-US" sz="450" dirty="0">
                <a:solidFill>
                  <a:schemeClr val="tx1"/>
                </a:solidFill>
              </a:rPr>
              <a:t>&lt;&gt;'</a:t>
            </a:r>
            <a:r>
              <a:rPr lang="en-US" sz="450" dirty="0" err="1">
                <a:solidFill>
                  <a:schemeClr val="tx1"/>
                </a:solidFill>
              </a:rPr>
              <a:t>Luxo</a:t>
            </a:r>
            <a:r>
              <a:rPr lang="en-US" sz="450" dirty="0">
                <a:solidFill>
                  <a:schemeClr val="tx1"/>
                </a:solidFill>
              </a:rPr>
              <a:t> Jr. in "Up and Down"' AND </a:t>
            </a:r>
            <a:r>
              <a:rPr lang="en-US" sz="450" dirty="0" err="1">
                <a:solidFill>
                  <a:schemeClr val="tx1"/>
                </a:solidFill>
              </a:rPr>
              <a:t>movie.title</a:t>
            </a:r>
            <a:r>
              <a:rPr lang="en-US" sz="450" dirty="0">
                <a:solidFill>
                  <a:schemeClr val="tx1"/>
                </a:solidFill>
              </a:rPr>
              <a:t>&lt;&gt;'Monsters University' AND </a:t>
            </a:r>
            <a:r>
              <a:rPr lang="en-US" sz="450" dirty="0" err="1">
                <a:solidFill>
                  <a:schemeClr val="tx1"/>
                </a:solidFill>
              </a:rPr>
              <a:t>movie.title</a:t>
            </a:r>
            <a:r>
              <a:rPr lang="en-US" sz="450" dirty="0">
                <a:solidFill>
                  <a:schemeClr val="tx1"/>
                </a:solidFill>
              </a:rPr>
              <a:t>&lt;&gt;'Monsters, Inc.') AND (</a:t>
            </a:r>
            <a:r>
              <a:rPr lang="en-US" sz="450" dirty="0" err="1">
                <a:solidFill>
                  <a:schemeClr val="tx1"/>
                </a:solidFill>
              </a:rPr>
              <a:t>movie.title</a:t>
            </a:r>
            <a:r>
              <a:rPr lang="en-US" sz="450" dirty="0">
                <a:solidFill>
                  <a:schemeClr val="tx1"/>
                </a:solidFill>
              </a:rPr>
              <a:t>&lt;&gt;'Party Central' AND </a:t>
            </a:r>
            <a:r>
              <a:rPr lang="en-US" sz="450" dirty="0" err="1">
                <a:solidFill>
                  <a:schemeClr val="tx1"/>
                </a:solidFill>
              </a:rPr>
              <a:t>movie.title</a:t>
            </a:r>
            <a:r>
              <a:rPr lang="en-US" sz="450" dirty="0">
                <a:solidFill>
                  <a:schemeClr val="tx1"/>
                </a:solidFill>
              </a:rPr>
              <a:t>&lt;&gt;'</a:t>
            </a:r>
            <a:r>
              <a:rPr lang="en-US" sz="450" dirty="0" err="1">
                <a:solidFill>
                  <a:schemeClr val="tx1"/>
                </a:solidFill>
              </a:rPr>
              <a:t>Partysaurus</a:t>
            </a:r>
            <a:r>
              <a:rPr lang="en-US" sz="450" dirty="0">
                <a:solidFill>
                  <a:schemeClr val="tx1"/>
                </a:solidFill>
              </a:rPr>
              <a:t> Rex' AND </a:t>
            </a:r>
            <a:r>
              <a:rPr lang="en-US" sz="450" dirty="0" err="1">
                <a:solidFill>
                  <a:schemeClr val="tx1"/>
                </a:solidFill>
              </a:rPr>
              <a:t>movie.title</a:t>
            </a:r>
            <a:r>
              <a:rPr lang="en-US" sz="450" dirty="0">
                <a:solidFill>
                  <a:schemeClr val="tx1"/>
                </a:solidFill>
              </a:rPr>
              <a:t>&lt;&gt;'</a:t>
            </a:r>
            <a:r>
              <a:rPr lang="en-US" sz="450" dirty="0" err="1">
                <a:solidFill>
                  <a:schemeClr val="tx1"/>
                </a:solidFill>
              </a:rPr>
              <a:t>Red"s</a:t>
            </a:r>
            <a:r>
              <a:rPr lang="en-US" sz="450" dirty="0">
                <a:solidFill>
                  <a:schemeClr val="tx1"/>
                </a:solidFill>
              </a:rPr>
              <a:t> Dream' AND </a:t>
            </a:r>
            <a:r>
              <a:rPr lang="en-US" sz="450" dirty="0" err="1">
                <a:solidFill>
                  <a:schemeClr val="tx1"/>
                </a:solidFill>
              </a:rPr>
              <a:t>movie.title</a:t>
            </a:r>
            <a:r>
              <a:rPr lang="en-US" sz="450" dirty="0">
                <a:solidFill>
                  <a:schemeClr val="tx1"/>
                </a:solidFill>
              </a:rPr>
              <a:t>&lt;&gt;'</a:t>
            </a:r>
            <a:r>
              <a:rPr lang="en-US" sz="450" dirty="0" err="1">
                <a:solidFill>
                  <a:schemeClr val="tx1"/>
                </a:solidFill>
              </a:rPr>
              <a:t>Riley"s</a:t>
            </a:r>
            <a:r>
              <a:rPr lang="en-US" sz="450" dirty="0">
                <a:solidFill>
                  <a:schemeClr val="tx1"/>
                </a:solidFill>
              </a:rPr>
              <a:t> First Date?' AND </a:t>
            </a:r>
            <a:r>
              <a:rPr lang="en-US" sz="450" dirty="0" err="1">
                <a:solidFill>
                  <a:schemeClr val="tx1"/>
                </a:solidFill>
              </a:rPr>
              <a:t>movie.title</a:t>
            </a:r>
            <a:r>
              <a:rPr lang="en-US" sz="450" dirty="0">
                <a:solidFill>
                  <a:schemeClr val="tx1"/>
                </a:solidFill>
              </a:rPr>
              <a:t>&lt;&gt;'</a:t>
            </a:r>
            <a:r>
              <a:rPr lang="en-US" sz="450" dirty="0" err="1">
                <a:solidFill>
                  <a:schemeClr val="tx1"/>
                </a:solidFill>
              </a:rPr>
              <a:t>Sanjay"s</a:t>
            </a:r>
            <a:r>
              <a:rPr lang="en-US" sz="450" dirty="0">
                <a:solidFill>
                  <a:schemeClr val="tx1"/>
                </a:solidFill>
              </a:rPr>
              <a:t> Super Team' AND </a:t>
            </a:r>
            <a:r>
              <a:rPr lang="en-US" sz="450" dirty="0" err="1">
                <a:solidFill>
                  <a:schemeClr val="tx1"/>
                </a:solidFill>
              </a:rPr>
              <a:t>movie.title</a:t>
            </a:r>
            <a:r>
              <a:rPr lang="en-US" sz="450" dirty="0">
                <a:solidFill>
                  <a:schemeClr val="tx1"/>
                </a:solidFill>
              </a:rPr>
              <a:t>&lt;&gt;'The Good Dinosaur') AND (</a:t>
            </a:r>
            <a:r>
              <a:rPr lang="en-US" sz="450" dirty="0" err="1">
                <a:solidFill>
                  <a:schemeClr val="tx1"/>
                </a:solidFill>
              </a:rPr>
              <a:t>movie.title</a:t>
            </a:r>
            <a:r>
              <a:rPr lang="en-US" sz="450" dirty="0">
                <a:solidFill>
                  <a:schemeClr val="tx1"/>
                </a:solidFill>
              </a:rPr>
              <a:t>&lt;&gt;'The Incredibles' AND </a:t>
            </a:r>
            <a:r>
              <a:rPr lang="en-US" sz="450" dirty="0" err="1">
                <a:solidFill>
                  <a:schemeClr val="tx1"/>
                </a:solidFill>
              </a:rPr>
              <a:t>movie.title</a:t>
            </a:r>
            <a:r>
              <a:rPr lang="en-US" sz="450" dirty="0">
                <a:solidFill>
                  <a:schemeClr val="tx1"/>
                </a:solidFill>
              </a:rPr>
              <a:t>&lt;&gt;'The Incredibles 2' AND </a:t>
            </a:r>
            <a:r>
              <a:rPr lang="en-US" sz="450" dirty="0" err="1">
                <a:solidFill>
                  <a:schemeClr val="tx1"/>
                </a:solidFill>
              </a:rPr>
              <a:t>movie.title</a:t>
            </a:r>
            <a:r>
              <a:rPr lang="en-US" sz="450" dirty="0">
                <a:solidFill>
                  <a:schemeClr val="tx1"/>
                </a:solidFill>
              </a:rPr>
              <a:t>&lt;&gt;'Tin Toy' AND </a:t>
            </a:r>
            <a:r>
              <a:rPr lang="en-US" sz="450" dirty="0" err="1">
                <a:solidFill>
                  <a:schemeClr val="tx1"/>
                </a:solidFill>
              </a:rPr>
              <a:t>movie.title</a:t>
            </a:r>
            <a:r>
              <a:rPr lang="en-US" sz="450" dirty="0">
                <a:solidFill>
                  <a:schemeClr val="tx1"/>
                </a:solidFill>
              </a:rPr>
              <a:t>&lt;&gt;'Tokyo Mater' AND </a:t>
            </a:r>
            <a:r>
              <a:rPr lang="en-US" sz="450" dirty="0" err="1">
                <a:solidFill>
                  <a:schemeClr val="tx1"/>
                </a:solidFill>
              </a:rPr>
              <a:t>movie.title</a:t>
            </a:r>
            <a:r>
              <a:rPr lang="en-US" sz="450" dirty="0">
                <a:solidFill>
                  <a:schemeClr val="tx1"/>
                </a:solidFill>
              </a:rPr>
              <a:t>&lt;&gt;'Toy Story' AND </a:t>
            </a:r>
            <a:r>
              <a:rPr lang="en-US" sz="450" dirty="0" err="1">
                <a:solidFill>
                  <a:schemeClr val="tx1"/>
                </a:solidFill>
              </a:rPr>
              <a:t>movie.title</a:t>
            </a:r>
            <a:r>
              <a:rPr lang="en-US" sz="450" dirty="0">
                <a:solidFill>
                  <a:schemeClr val="tx1"/>
                </a:solidFill>
              </a:rPr>
              <a:t>&lt;&gt;'Toy Story 2') AND (</a:t>
            </a:r>
            <a:r>
              <a:rPr lang="en-US" sz="450" dirty="0" err="1">
                <a:solidFill>
                  <a:schemeClr val="tx1"/>
                </a:solidFill>
              </a:rPr>
              <a:t>movie.title</a:t>
            </a:r>
            <a:r>
              <a:rPr lang="en-US" sz="450" dirty="0">
                <a:solidFill>
                  <a:schemeClr val="tx1"/>
                </a:solidFill>
              </a:rPr>
              <a:t>&lt;&gt;'Toy Story 3' AND </a:t>
            </a:r>
            <a:r>
              <a:rPr lang="en-US" sz="450" dirty="0" err="1">
                <a:solidFill>
                  <a:schemeClr val="tx1"/>
                </a:solidFill>
              </a:rPr>
              <a:t>movie.title</a:t>
            </a:r>
            <a:r>
              <a:rPr lang="en-US" sz="450" dirty="0">
                <a:solidFill>
                  <a:schemeClr val="tx1"/>
                </a:solidFill>
              </a:rPr>
              <a:t>&lt;&gt;'Toy Story 4' AND </a:t>
            </a:r>
            <a:r>
              <a:rPr lang="en-US" sz="450" dirty="0" err="1">
                <a:solidFill>
                  <a:schemeClr val="tx1"/>
                </a:solidFill>
              </a:rPr>
              <a:t>movie.title</a:t>
            </a:r>
            <a:r>
              <a:rPr lang="en-US" sz="450" dirty="0">
                <a:solidFill>
                  <a:schemeClr val="tx1"/>
                </a:solidFill>
              </a:rPr>
              <a:t>&lt;&gt;'Untitled Pixar Animation Project' AND </a:t>
            </a:r>
            <a:r>
              <a:rPr lang="en-US" sz="450" dirty="0" err="1">
                <a:solidFill>
                  <a:schemeClr val="tx1"/>
                </a:solidFill>
              </a:rPr>
              <a:t>movie.title</a:t>
            </a:r>
            <a:r>
              <a:rPr lang="en-US" sz="450" dirty="0">
                <a:solidFill>
                  <a:schemeClr val="tx1"/>
                </a:solidFill>
              </a:rPr>
              <a:t>&lt;&gt;'WALL·E' AND </a:t>
            </a:r>
            <a:r>
              <a:rPr lang="en-US" sz="450" dirty="0" err="1">
                <a:solidFill>
                  <a:schemeClr val="tx1"/>
                </a:solidFill>
              </a:rPr>
              <a:t>movie.title</a:t>
            </a:r>
            <a:r>
              <a:rPr lang="en-US" sz="450" dirty="0">
                <a:solidFill>
                  <a:schemeClr val="tx1"/>
                </a:solidFill>
              </a:rPr>
              <a:t>&lt;&gt;'Your Friend the Rat' AND </a:t>
            </a:r>
            <a:r>
              <a:rPr lang="en-US" sz="450" dirty="0" err="1">
                <a:solidFill>
                  <a:schemeClr val="tx1"/>
                </a:solidFill>
              </a:rPr>
              <a:t>movie.title</a:t>
            </a:r>
            <a:r>
              <a:rPr lang="en-US" sz="450" dirty="0">
                <a:solidFill>
                  <a:schemeClr val="tx1"/>
                </a:solidFill>
              </a:rPr>
              <a:t>&lt;&gt;'Cars') AND (</a:t>
            </a:r>
            <a:r>
              <a:rPr lang="en-US" sz="450" dirty="0" err="1">
                <a:solidFill>
                  <a:schemeClr val="tx1"/>
                </a:solidFill>
              </a:rPr>
              <a:t>movie.title</a:t>
            </a:r>
            <a:r>
              <a:rPr lang="en-US" sz="450" dirty="0">
                <a:solidFill>
                  <a:schemeClr val="tx1"/>
                </a:solidFill>
              </a:rPr>
              <a:t>&lt;&gt;'La Luna' AND </a:t>
            </a:r>
            <a:r>
              <a:rPr lang="en-US" sz="450" dirty="0" err="1">
                <a:solidFill>
                  <a:schemeClr val="tx1"/>
                </a:solidFill>
              </a:rPr>
              <a:t>movie.title</a:t>
            </a:r>
            <a:r>
              <a:rPr lang="en-US" sz="450" dirty="0">
                <a:solidFill>
                  <a:schemeClr val="tx1"/>
                </a:solidFill>
              </a:rPr>
              <a:t>&lt;&gt;'Ratatouille' AND </a:t>
            </a:r>
            <a:r>
              <a:rPr lang="en-US" sz="450" dirty="0" err="1">
                <a:solidFill>
                  <a:schemeClr val="tx1"/>
                </a:solidFill>
              </a:rPr>
              <a:t>movie.title</a:t>
            </a:r>
            <a:r>
              <a:rPr lang="en-US" sz="450" dirty="0">
                <a:solidFill>
                  <a:schemeClr val="tx1"/>
                </a:solidFill>
              </a:rPr>
              <a:t>&lt;&gt;'The Blue Umbrella' AND </a:t>
            </a:r>
            <a:r>
              <a:rPr lang="en-US" sz="450" dirty="0" err="1">
                <a:solidFill>
                  <a:schemeClr val="tx1"/>
                </a:solidFill>
              </a:rPr>
              <a:t>movie.title</a:t>
            </a:r>
            <a:r>
              <a:rPr lang="en-US" sz="450" dirty="0">
                <a:solidFill>
                  <a:schemeClr val="tx1"/>
                </a:solidFill>
              </a:rPr>
              <a:t>&lt;&gt;'One Man Band' AND </a:t>
            </a:r>
            <a:r>
              <a:rPr lang="en-US" sz="450" dirty="0" err="1">
                <a:solidFill>
                  <a:schemeClr val="tx1"/>
                </a:solidFill>
              </a:rPr>
              <a:t>movie.title</a:t>
            </a:r>
            <a:r>
              <a:rPr lang="en-US" sz="450" dirty="0">
                <a:solidFill>
                  <a:schemeClr val="tx1"/>
                </a:solidFill>
              </a:rPr>
              <a:t>&lt;&gt;'Presto' AND </a:t>
            </a:r>
            <a:r>
              <a:rPr lang="en-US" sz="450" dirty="0" err="1">
                <a:solidFill>
                  <a:schemeClr val="tx1"/>
                </a:solidFill>
              </a:rPr>
              <a:t>movie.title</a:t>
            </a:r>
            <a:r>
              <a:rPr lang="en-US" sz="450" dirty="0">
                <a:solidFill>
                  <a:schemeClr val="tx1"/>
                </a:solidFill>
              </a:rPr>
              <a:t>&lt;&gt;'Small Fry') AND (</a:t>
            </a:r>
            <a:r>
              <a:rPr lang="en-US" sz="450" dirty="0" err="1">
                <a:solidFill>
                  <a:schemeClr val="tx1"/>
                </a:solidFill>
              </a:rPr>
              <a:t>movie.title</a:t>
            </a:r>
            <a:r>
              <a:rPr lang="en-US" sz="450" dirty="0">
                <a:solidFill>
                  <a:schemeClr val="tx1"/>
                </a:solidFill>
              </a:rPr>
              <a:t>='Day &amp; Night' OR </a:t>
            </a:r>
            <a:r>
              <a:rPr lang="en-US" sz="450" dirty="0" err="1">
                <a:solidFill>
                  <a:schemeClr val="tx1"/>
                </a:solidFill>
              </a:rPr>
              <a:t>movie.title</a:t>
            </a:r>
            <a:r>
              <a:rPr lang="en-US" sz="450" dirty="0">
                <a:solidFill>
                  <a:schemeClr val="tx1"/>
                </a:solidFill>
              </a:rPr>
              <a:t>='Partly Cloudy' OR </a:t>
            </a:r>
            <a:r>
              <a:rPr lang="en-US" sz="450" dirty="0" err="1">
                <a:solidFill>
                  <a:schemeClr val="tx1"/>
                </a:solidFill>
              </a:rPr>
              <a:t>movie.title</a:t>
            </a:r>
            <a:r>
              <a:rPr lang="en-US" sz="450" dirty="0">
                <a:solidFill>
                  <a:schemeClr val="tx1"/>
                </a:solidFill>
              </a:rPr>
              <a:t>='Piper' OR </a:t>
            </a:r>
            <a:r>
              <a:rPr lang="en-US" sz="450" dirty="0" err="1">
                <a:solidFill>
                  <a:schemeClr val="tx1"/>
                </a:solidFill>
              </a:rPr>
              <a:t>movie.title</a:t>
            </a:r>
            <a:r>
              <a:rPr lang="en-US" sz="450" dirty="0">
                <a:solidFill>
                  <a:schemeClr val="tx1"/>
                </a:solidFill>
              </a:rPr>
              <a:t>='Lava' OR </a:t>
            </a:r>
            <a:r>
              <a:rPr lang="en-US" sz="450" dirty="0" err="1">
                <a:solidFill>
                  <a:schemeClr val="tx1"/>
                </a:solidFill>
              </a:rPr>
              <a:t>movie.title</a:t>
            </a:r>
            <a:r>
              <a:rPr lang="en-US" sz="450" dirty="0">
                <a:solidFill>
                  <a:schemeClr val="tx1"/>
                </a:solidFill>
              </a:rPr>
              <a:t>='Up') AND </a:t>
            </a:r>
            <a:r>
              <a:rPr lang="en-US" sz="450" dirty="0" err="1">
                <a:solidFill>
                  <a:schemeClr val="tx1"/>
                </a:solidFill>
              </a:rPr>
              <a:t>movie.production_year</a:t>
            </a:r>
            <a:r>
              <a:rPr lang="en-US" sz="450" dirty="0">
                <a:solidFill>
                  <a:schemeClr val="tx1"/>
                </a:solidFill>
              </a:rPr>
              <a:t>&lt;=1984)</a:t>
            </a:r>
          </a:p>
        </p:txBody>
      </p:sp>
      <p:sp>
        <p:nvSpPr>
          <p:cNvPr id="18" name="Title 1"/>
          <p:cNvSpPr>
            <a:spLocks noGrp="1"/>
          </p:cNvSpPr>
          <p:nvPr>
            <p:ph type="title"/>
          </p:nvPr>
        </p:nvSpPr>
        <p:spPr>
          <a:xfrm>
            <a:off x="838199" y="55517"/>
            <a:ext cx="10515600" cy="1325563"/>
          </a:xfrm>
        </p:spPr>
        <p:txBody>
          <a:bodyPr>
            <a:normAutofit/>
          </a:bodyPr>
          <a:lstStyle/>
          <a:p>
            <a:r>
              <a:rPr lang="en-US" sz="3600" dirty="0"/>
              <a:t>SQuID outperforms </a:t>
            </a:r>
            <a:br>
              <a:rPr lang="en-US" sz="3600" dirty="0"/>
            </a:br>
            <a:r>
              <a:rPr lang="en-US" sz="3600" dirty="0"/>
              <a:t>Query Reverse Engineering (TALOS)</a:t>
            </a:r>
          </a:p>
        </p:txBody>
      </p:sp>
      <p:sp>
        <p:nvSpPr>
          <p:cNvPr id="19" name="Rounded Rectangle 18"/>
          <p:cNvSpPr/>
          <p:nvPr/>
        </p:nvSpPr>
        <p:spPr>
          <a:xfrm>
            <a:off x="7166999" y="1635475"/>
            <a:ext cx="3454375" cy="15473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a:solidFill>
                  <a:sysClr val="windowText" lastClr="000000"/>
                </a:solidFill>
              </a:rPr>
              <a:t>Query Reverse Engineering </a:t>
            </a:r>
          </a:p>
          <a:p>
            <a:pPr algn="ctr"/>
            <a:r>
              <a:rPr lang="en-US" sz="3200" dirty="0">
                <a:solidFill>
                  <a:sysClr val="windowText" lastClr="000000"/>
                </a:solidFill>
              </a:rPr>
              <a:t>over fits</a:t>
            </a:r>
          </a:p>
        </p:txBody>
      </p:sp>
    </p:spTree>
    <p:custDataLst>
      <p:tags r:id="rId1"/>
    </p:custDataLst>
    <p:extLst>
      <p:ext uri="{BB962C8B-B14F-4D97-AF65-F5344CB8AC3E}">
        <p14:creationId xmlns:p14="http://schemas.microsoft.com/office/powerpoint/2010/main" val="150107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500" fill="hold"/>
                                        <p:tgtEl>
                                          <p:spTgt spid="9"/>
                                        </p:tgtEl>
                                      </p:cBhvr>
                                      <p:by x="125000" y="125000"/>
                                    </p:animScale>
                                  </p:childTnLst>
                                </p:cTn>
                              </p:par>
                              <p:par>
                                <p:cTn id="9" presetID="9" presetClass="emph" presetSubtype="0" nodeType="withEffect">
                                  <p:stCondLst>
                                    <p:cond delay="0"/>
                                  </p:stCondLst>
                                  <p:childTnLst>
                                    <p:set>
                                      <p:cBhvr rctx="PPT">
                                        <p:cTn id="10" dur="indefinite"/>
                                        <p:tgtEl>
                                          <p:spTgt spid="3"/>
                                        </p:tgtEl>
                                        <p:attrNameLst>
                                          <p:attrName>style.opacity</p:attrName>
                                        </p:attrNameLst>
                                      </p:cBhvr>
                                      <p:to>
                                        <p:strVal val="0.25"/>
                                      </p:to>
                                    </p:set>
                                    <p:animEffect filter="image" prLst="opacity: 0.25">
                                      <p:cBhvr rctx="IE">
                                        <p:cTn id="11" dur="indefinite"/>
                                        <p:tgtEl>
                                          <p:spTgt spid="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1" grpId="0" animBg="1"/>
      <p:bldP spid="12"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63250" cy="1325563"/>
          </a:xfrm>
        </p:spPr>
        <p:txBody>
          <a:bodyPr>
            <a:normAutofit/>
          </a:bodyPr>
          <a:lstStyle/>
          <a:p>
            <a:r>
              <a:rPr lang="en-US" sz="4100" dirty="0"/>
              <a:t>SQuID outperforms </a:t>
            </a:r>
            <a:br>
              <a:rPr lang="en-US" sz="4100" dirty="0"/>
            </a:br>
            <a:r>
              <a:rPr lang="en-US" sz="4100" dirty="0"/>
              <a:t>Positive &amp; Unlabeled (PU) learning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2925" y="2055242"/>
            <a:ext cx="9146148" cy="3353115"/>
          </a:xfrm>
        </p:spPr>
      </p:pic>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35</a:t>
            </a:fld>
            <a:endParaRPr lang="en-US"/>
          </a:p>
        </p:txBody>
      </p:sp>
      <p:grpSp>
        <p:nvGrpSpPr>
          <p:cNvPr id="17" name="Group 16"/>
          <p:cNvGrpSpPr/>
          <p:nvPr/>
        </p:nvGrpSpPr>
        <p:grpSpPr>
          <a:xfrm>
            <a:off x="8112935" y="-166"/>
            <a:ext cx="4090852" cy="821950"/>
            <a:chOff x="577841" y="2430580"/>
            <a:chExt cx="10915380" cy="1996840"/>
          </a:xfrm>
        </p:grpSpPr>
        <p:sp>
          <p:nvSpPr>
            <p:cNvPr id="18" name="Rounded Rectangle 17"/>
            <p:cNvSpPr/>
            <p:nvPr/>
          </p:nvSpPr>
          <p:spPr>
            <a:xfrm>
              <a:off x="577841" y="2430580"/>
              <a:ext cx="2654177" cy="1996840"/>
            </a:xfrm>
            <a:prstGeom prst="roundRect">
              <a:avLst>
                <a:gd name="adj" fmla="val 10000"/>
              </a:avLst>
            </a:prstGeom>
            <a:solidFill>
              <a:srgbClr val="FF000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Modeling Semantic Context</a:t>
              </a:r>
            </a:p>
          </p:txBody>
        </p:sp>
        <p:sp>
          <p:nvSpPr>
            <p:cNvPr id="19" name="Rounded Rectangle 18"/>
            <p:cNvSpPr/>
            <p:nvPr/>
          </p:nvSpPr>
          <p:spPr>
            <a:xfrm>
              <a:off x="3354813" y="2430580"/>
              <a:ext cx="2654177" cy="1996840"/>
            </a:xfrm>
            <a:prstGeom prst="roundRect">
              <a:avLst>
                <a:gd name="adj" fmla="val 10000"/>
              </a:avLst>
            </a:prstGeom>
            <a:solidFill>
              <a:srgbClr val="0070C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Query Intent Discovery</a:t>
              </a:r>
            </a:p>
          </p:txBody>
        </p:sp>
        <p:sp>
          <p:nvSpPr>
            <p:cNvPr id="20" name="Rounded Rectangle 19"/>
            <p:cNvSpPr/>
            <p:nvPr/>
          </p:nvSpPr>
          <p:spPr>
            <a:xfrm>
              <a:off x="6131782" y="2430580"/>
              <a:ext cx="2654177" cy="1996840"/>
            </a:xfrm>
            <a:prstGeom prst="roundRect">
              <a:avLst>
                <a:gd name="adj" fmla="val 10000"/>
              </a:avLst>
            </a:prstGeom>
            <a:solidFill>
              <a:srgbClr val="00B050">
                <a:alpha val="15000"/>
              </a:srgb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000" dirty="0"/>
                <a:t>Real-time Performance</a:t>
              </a:r>
            </a:p>
          </p:txBody>
        </p:sp>
        <p:sp>
          <p:nvSpPr>
            <p:cNvPr id="21" name="Rounded Rectangle 20"/>
            <p:cNvSpPr/>
            <p:nvPr/>
          </p:nvSpPr>
          <p:spPr>
            <a:xfrm>
              <a:off x="8839044" y="2430580"/>
              <a:ext cx="2654177" cy="1996840"/>
            </a:xfrm>
            <a:prstGeom prst="roundRect">
              <a:avLst>
                <a:gd name="adj" fmla="val 10000"/>
              </a:avLst>
            </a:prstGeom>
            <a:solidFill>
              <a:srgbClr val="7030A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lvl="0" algn="ctr"/>
              <a:r>
                <a:rPr lang="en-US" sz="1400" dirty="0"/>
                <a:t>Evaluation</a:t>
              </a:r>
            </a:p>
          </p:txBody>
        </p:sp>
      </p:grpSp>
      <p:sp>
        <p:nvSpPr>
          <p:cNvPr id="11" name="Rectangular Callout 10"/>
          <p:cNvSpPr/>
          <p:nvPr/>
        </p:nvSpPr>
        <p:spPr>
          <a:xfrm>
            <a:off x="10194434" y="4247766"/>
            <a:ext cx="1940416" cy="1160591"/>
          </a:xfrm>
          <a:prstGeom prst="wedgeRectCallout">
            <a:avLst>
              <a:gd name="adj1" fmla="val -200737"/>
              <a:gd name="adj2" fmla="val -132309"/>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a:solidFill>
                  <a:schemeClr val="tx1"/>
                </a:solidFill>
              </a:rPr>
              <a:t>PU learning requires &gt;= </a:t>
            </a:r>
            <a:r>
              <a:rPr lang="en-US" sz="2000" dirty="0">
                <a:solidFill>
                  <a:schemeClr val="tx1"/>
                </a:solidFill>
              </a:rPr>
              <a:t>70% data as example</a:t>
            </a:r>
          </a:p>
        </p:txBody>
      </p:sp>
      <p:sp>
        <p:nvSpPr>
          <p:cNvPr id="12" name="Rectangular Callout 11"/>
          <p:cNvSpPr/>
          <p:nvPr/>
        </p:nvSpPr>
        <p:spPr>
          <a:xfrm>
            <a:off x="10382250" y="1487248"/>
            <a:ext cx="1752600" cy="1370252"/>
          </a:xfrm>
          <a:prstGeom prst="wedgeRectCallout">
            <a:avLst>
              <a:gd name="adj1" fmla="val -107331"/>
              <a:gd name="adj2" fmla="val 98742"/>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chemeClr val="tx1"/>
                </a:solidFill>
              </a:rPr>
              <a:t>PU learning does not scale</a:t>
            </a:r>
          </a:p>
        </p:txBody>
      </p:sp>
      <p:sp>
        <p:nvSpPr>
          <p:cNvPr id="3" name="Rounded Rectangle 2"/>
          <p:cNvSpPr/>
          <p:nvPr/>
        </p:nvSpPr>
        <p:spPr>
          <a:xfrm>
            <a:off x="1599466" y="5630355"/>
            <a:ext cx="8993065" cy="627761"/>
          </a:xfrm>
          <a:prstGeom prst="roundRect">
            <a:avLst/>
          </a:prstGeom>
          <a:solidFill>
            <a:schemeClr val="bg1">
              <a:lumMod val="7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solidFill>
                  <a:sysClr val="windowText" lastClr="000000"/>
                </a:solidFill>
              </a:rPr>
              <a:t>Generic machine learning cannot model RDBMS specific assumptions</a:t>
            </a:r>
          </a:p>
        </p:txBody>
      </p:sp>
    </p:spTree>
    <p:extLst>
      <p:ext uri="{BB962C8B-B14F-4D97-AF65-F5344CB8AC3E}">
        <p14:creationId xmlns:p14="http://schemas.microsoft.com/office/powerpoint/2010/main" val="203747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9" presetClass="exit" presetSubtype="0" fill="hold" grpId="1" nodeType="withEffect">
                                  <p:stCondLst>
                                    <p:cond delay="0"/>
                                  </p:stCondLst>
                                  <p:childTnLst>
                                    <p:animEffect transition="out" filter="dissolv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a:t>
            </a:r>
          </a:p>
        </p:txBody>
      </p:sp>
      <p:sp>
        <p:nvSpPr>
          <p:cNvPr id="3" name="Content Placeholder 2"/>
          <p:cNvSpPr>
            <a:spLocks noGrp="1"/>
          </p:cNvSpPr>
          <p:nvPr>
            <p:ph idx="1"/>
          </p:nvPr>
        </p:nvSpPr>
        <p:spPr>
          <a:xfrm>
            <a:off x="838200" y="5934514"/>
            <a:ext cx="10492711" cy="461904"/>
          </a:xfrm>
        </p:spPr>
        <p:txBody>
          <a:bodyPr>
            <a:normAutofit lnSpcReduction="10000"/>
          </a:bodyPr>
          <a:lstStyle/>
          <a:p>
            <a:pPr marL="0" indent="0" algn="ctr">
              <a:buNone/>
            </a:pPr>
            <a:r>
              <a:rPr lang="en-US">
                <a:hlinkClick r:id="rId4"/>
              </a:rPr>
              <a:t>squid.cs.umass.edu</a:t>
            </a:r>
            <a:endParaRPr lang="en-US" dirty="0"/>
          </a:p>
          <a:p>
            <a:pPr marL="0" indent="0">
              <a:buNone/>
            </a:pPr>
            <a:endParaRPr lang="en-US" dirty="0"/>
          </a:p>
          <a:p>
            <a:endParaRPr lang="en-US" dirty="0"/>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36</a:t>
            </a:fld>
            <a:endParaRPr lang="en-US"/>
          </a:p>
        </p:txBody>
      </p:sp>
      <p:pic>
        <p:nvPicPr>
          <p:cNvPr id="11" name="Picture 10">
            <a:extLst>
              <a:ext uri="{FF2B5EF4-FFF2-40B4-BE49-F238E27FC236}">
                <a16:creationId xmlns="" xmlns:a16="http://schemas.microsoft.com/office/drawing/2014/main" id="{70BB37FC-85A8-1347-A3F4-5D9175CF7D99}"/>
              </a:ext>
            </a:extLst>
          </p:cNvPr>
          <p:cNvPicPr>
            <a:picLocks noChangeAspect="1"/>
          </p:cNvPicPr>
          <p:nvPr/>
        </p:nvPicPr>
        <p:blipFill>
          <a:blip r:embed="rId5"/>
          <a:stretch>
            <a:fillRect/>
          </a:stretch>
        </p:blipFill>
        <p:spPr>
          <a:xfrm flipH="1">
            <a:off x="5441628" y="2995977"/>
            <a:ext cx="1308743" cy="1219242"/>
          </a:xfrm>
          <a:prstGeom prst="rect">
            <a:avLst/>
          </a:prstGeom>
        </p:spPr>
      </p:pic>
      <p:sp>
        <p:nvSpPr>
          <p:cNvPr id="7" name="Rectangular Callout 6"/>
          <p:cNvSpPr/>
          <p:nvPr/>
        </p:nvSpPr>
        <p:spPr>
          <a:xfrm>
            <a:off x="263769" y="3976516"/>
            <a:ext cx="4021903" cy="1139950"/>
          </a:xfrm>
          <a:prstGeom prst="wedgeRectCallout">
            <a:avLst>
              <a:gd name="adj1" fmla="val 79210"/>
              <a:gd name="adj2" fmla="val -44725"/>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tx1"/>
                </a:solidFill>
              </a:rPr>
              <a:t>Understands context</a:t>
            </a:r>
          </a:p>
        </p:txBody>
      </p:sp>
      <p:sp>
        <p:nvSpPr>
          <p:cNvPr id="8" name="Rectangular Callout 7"/>
          <p:cNvSpPr/>
          <p:nvPr/>
        </p:nvSpPr>
        <p:spPr>
          <a:xfrm>
            <a:off x="263769" y="2158692"/>
            <a:ext cx="4021903" cy="1489994"/>
          </a:xfrm>
          <a:prstGeom prst="wedgeRectCallout">
            <a:avLst>
              <a:gd name="adj1" fmla="val 83540"/>
              <a:gd name="adj2" fmla="val 25209"/>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tx1"/>
                </a:solidFill>
              </a:rPr>
              <a:t>Exploits </a:t>
            </a:r>
          </a:p>
          <a:p>
            <a:pPr algn="ctr"/>
            <a:r>
              <a:rPr lang="en-US" sz="2800" dirty="0">
                <a:solidFill>
                  <a:schemeClr val="tx1"/>
                </a:solidFill>
              </a:rPr>
              <a:t>semantic similarity </a:t>
            </a:r>
          </a:p>
          <a:p>
            <a:pPr algn="ctr"/>
            <a:r>
              <a:rPr lang="en-US" sz="2800" dirty="0">
                <a:solidFill>
                  <a:schemeClr val="tx1"/>
                </a:solidFill>
              </a:rPr>
              <a:t>of the examples</a:t>
            </a:r>
          </a:p>
        </p:txBody>
      </p:sp>
      <p:sp>
        <p:nvSpPr>
          <p:cNvPr id="9" name="Rectangular Callout 8"/>
          <p:cNvSpPr/>
          <p:nvPr/>
        </p:nvSpPr>
        <p:spPr>
          <a:xfrm>
            <a:off x="4727193" y="1149755"/>
            <a:ext cx="4843234" cy="887296"/>
          </a:xfrm>
          <a:prstGeom prst="wedgeRectCallout">
            <a:avLst>
              <a:gd name="adj1" fmla="val -20236"/>
              <a:gd name="adj2" fmla="val 141857"/>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tx1"/>
                </a:solidFill>
              </a:rPr>
              <a:t>Works with very few examples</a:t>
            </a:r>
          </a:p>
        </p:txBody>
      </p:sp>
      <p:sp>
        <p:nvSpPr>
          <p:cNvPr id="10" name="Rectangular Callout 9"/>
          <p:cNvSpPr/>
          <p:nvPr/>
        </p:nvSpPr>
        <p:spPr>
          <a:xfrm>
            <a:off x="7920568" y="2549383"/>
            <a:ext cx="4124894" cy="1393835"/>
          </a:xfrm>
          <a:prstGeom prst="wedgeRectCallout">
            <a:avLst>
              <a:gd name="adj1" fmla="val -84438"/>
              <a:gd name="adj2" fmla="val 5511"/>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tx1"/>
                </a:solidFill>
              </a:rPr>
              <a:t>Performs well in </a:t>
            </a:r>
          </a:p>
          <a:p>
            <a:pPr algn="ctr"/>
            <a:r>
              <a:rPr lang="en-US" sz="2800" dirty="0">
                <a:solidFill>
                  <a:schemeClr val="tx1"/>
                </a:solidFill>
              </a:rPr>
              <a:t>Query Reverse Engineering </a:t>
            </a:r>
          </a:p>
          <a:p>
            <a:pPr algn="ctr"/>
            <a:r>
              <a:rPr lang="en-US" sz="2800" dirty="0">
                <a:solidFill>
                  <a:schemeClr val="tx1"/>
                </a:solidFill>
              </a:rPr>
              <a:t>setting</a:t>
            </a:r>
          </a:p>
        </p:txBody>
      </p:sp>
      <p:sp>
        <p:nvSpPr>
          <p:cNvPr id="12" name="Rectangular Callout 11"/>
          <p:cNvSpPr/>
          <p:nvPr/>
        </p:nvSpPr>
        <p:spPr>
          <a:xfrm>
            <a:off x="7920568" y="4291604"/>
            <a:ext cx="4124893" cy="1139950"/>
          </a:xfrm>
          <a:prstGeom prst="wedgeRectCallout">
            <a:avLst>
              <a:gd name="adj1" fmla="val -85501"/>
              <a:gd name="adj2" fmla="val -56328"/>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tx1"/>
                </a:solidFill>
              </a:rPr>
              <a:t>Outperforms </a:t>
            </a:r>
          </a:p>
          <a:p>
            <a:pPr algn="ctr"/>
            <a:r>
              <a:rPr lang="en-US" sz="2800" dirty="0">
                <a:solidFill>
                  <a:schemeClr val="tx1"/>
                </a:solidFill>
              </a:rPr>
              <a:t>learning methods</a:t>
            </a:r>
          </a:p>
        </p:txBody>
      </p:sp>
    </p:spTree>
    <p:custDataLst>
      <p:tags r:id="rId1"/>
    </p:custDataLst>
    <p:extLst>
      <p:ext uri="{BB962C8B-B14F-4D97-AF65-F5344CB8AC3E}">
        <p14:creationId xmlns:p14="http://schemas.microsoft.com/office/powerpoint/2010/main" val="144361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Offline precomputation</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37</a:t>
            </a:fld>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6110" y="1430274"/>
            <a:ext cx="5559780" cy="4710113"/>
          </a:xfrm>
        </p:spPr>
      </p:pic>
    </p:spTree>
    <p:extLst>
      <p:ext uri="{BB962C8B-B14F-4D97-AF65-F5344CB8AC3E}">
        <p14:creationId xmlns:p14="http://schemas.microsoft.com/office/powerpoint/2010/main" val="20522332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Benchmark queries</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38</a:t>
            </a:fld>
            <a:endParaRPr lang="en-US"/>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590" y="1507476"/>
            <a:ext cx="6336819" cy="4752614"/>
          </a:xfrm>
          <a:prstGeom prst="rect">
            <a:avLst/>
          </a:prstGeom>
        </p:spPr>
      </p:pic>
    </p:spTree>
    <p:extLst>
      <p:ext uri="{BB962C8B-B14F-4D97-AF65-F5344CB8AC3E}">
        <p14:creationId xmlns:p14="http://schemas.microsoft.com/office/powerpoint/2010/main" val="9275143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studies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3067" y="1825625"/>
            <a:ext cx="9705866" cy="4351338"/>
          </a:xfrm>
        </p:spPr>
      </p:pic>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39</a:t>
            </a:fld>
            <a:endParaRPr lang="en-US"/>
          </a:p>
        </p:txBody>
      </p:sp>
    </p:spTree>
    <p:extLst>
      <p:ext uri="{BB962C8B-B14F-4D97-AF65-F5344CB8AC3E}">
        <p14:creationId xmlns:p14="http://schemas.microsoft.com/office/powerpoint/2010/main" val="21427223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1: understanding the schema</a:t>
            </a: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08868" y="1377506"/>
            <a:ext cx="7545575" cy="4622994"/>
          </a:xfrm>
        </p:spPr>
      </p:pic>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4</a:t>
            </a:fld>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9150" y="2919663"/>
            <a:ext cx="4881240" cy="3258762"/>
          </a:xfrm>
          <a:prstGeom prst="rect">
            <a:avLst/>
          </a:prstGeom>
        </p:spPr>
      </p:pic>
    </p:spTree>
    <p:custDataLst>
      <p:tags r:id="rId1"/>
    </p:custDataLst>
    <p:extLst>
      <p:ext uri="{BB962C8B-B14F-4D97-AF65-F5344CB8AC3E}">
        <p14:creationId xmlns:p14="http://schemas.microsoft.com/office/powerpoint/2010/main" val="7720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Disambiguation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31028"/>
            <a:ext cx="10515600" cy="4340532"/>
          </a:xfrm>
        </p:spPr>
      </p:pic>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40</a:t>
            </a:fld>
            <a:endParaRPr lang="en-US"/>
          </a:p>
        </p:txBody>
      </p:sp>
    </p:spTree>
    <p:extLst>
      <p:ext uri="{BB962C8B-B14F-4D97-AF65-F5344CB8AC3E}">
        <p14:creationId xmlns:p14="http://schemas.microsoft.com/office/powerpoint/2010/main" val="1054259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SQuID query vs actual query</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30027"/>
            <a:ext cx="10515600" cy="2767767"/>
          </a:xfrm>
        </p:spPr>
      </p:pic>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41</a:t>
            </a:fld>
            <a:endParaRPr lang="en-US"/>
          </a:p>
        </p:txBody>
      </p:sp>
    </p:spTree>
    <p:extLst>
      <p:ext uri="{BB962C8B-B14F-4D97-AF65-F5344CB8AC3E}">
        <p14:creationId xmlns:p14="http://schemas.microsoft.com/office/powerpoint/2010/main" val="250811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work</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4741" y="1404593"/>
            <a:ext cx="4942518" cy="4951757"/>
          </a:xfrm>
        </p:spPr>
      </p:pic>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42</a:t>
            </a:fld>
            <a:endParaRPr lang="en-US"/>
          </a:p>
        </p:txBody>
      </p:sp>
    </p:spTree>
    <p:extLst>
      <p:ext uri="{BB962C8B-B14F-4D97-AF65-F5344CB8AC3E}">
        <p14:creationId xmlns:p14="http://schemas.microsoft.com/office/powerpoint/2010/main" val="535279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2: SQL expertise</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5</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368" y="1963404"/>
            <a:ext cx="6990348" cy="287952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9150" y="2919663"/>
            <a:ext cx="4881240" cy="3258762"/>
          </a:xfrm>
          <a:prstGeom prst="rect">
            <a:avLst/>
          </a:prstGeom>
        </p:spPr>
      </p:pic>
    </p:spTree>
    <p:custDataLst>
      <p:tags r:id="rId1"/>
    </p:custDataLst>
    <p:extLst>
      <p:ext uri="{BB962C8B-B14F-4D97-AF65-F5344CB8AC3E}">
        <p14:creationId xmlns:p14="http://schemas.microsoft.com/office/powerpoint/2010/main" val="11802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 by example</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6</a:t>
            </a:fld>
            <a:endParaRPr lang="en-US"/>
          </a:p>
        </p:txBody>
      </p:sp>
      <p:sp>
        <p:nvSpPr>
          <p:cNvPr id="6" name="Rectangle 5"/>
          <p:cNvSpPr/>
          <p:nvPr/>
        </p:nvSpPr>
        <p:spPr>
          <a:xfrm>
            <a:off x="5162903" y="2867025"/>
            <a:ext cx="1487018" cy="143426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QBE</a:t>
            </a:r>
          </a:p>
        </p:txBody>
      </p:sp>
      <p:sp>
        <p:nvSpPr>
          <p:cNvPr id="9" name="Right Arrow 8"/>
          <p:cNvSpPr/>
          <p:nvPr/>
        </p:nvSpPr>
        <p:spPr>
          <a:xfrm>
            <a:off x="4255129" y="3341839"/>
            <a:ext cx="652131" cy="48463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ight Arrow 9"/>
          <p:cNvSpPr/>
          <p:nvPr/>
        </p:nvSpPr>
        <p:spPr>
          <a:xfrm>
            <a:off x="6869340" y="3341839"/>
            <a:ext cx="755325" cy="48463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 name="Group 13"/>
          <p:cNvGrpSpPr/>
          <p:nvPr/>
        </p:nvGrpSpPr>
        <p:grpSpPr>
          <a:xfrm>
            <a:off x="7678971" y="1490869"/>
            <a:ext cx="3807509" cy="4555499"/>
            <a:chOff x="7402161" y="1073667"/>
            <a:chExt cx="4038600" cy="4972702"/>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161" y="2639268"/>
              <a:ext cx="3987800" cy="18415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5661" y="1073667"/>
              <a:ext cx="3924300" cy="16256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761" y="4420769"/>
              <a:ext cx="3937000" cy="1625600"/>
            </a:xfrm>
            <a:prstGeom prst="rect">
              <a:avLst/>
            </a:prstGeom>
          </p:spPr>
        </p:pic>
      </p:grpSp>
      <p:grpSp>
        <p:nvGrpSpPr>
          <p:cNvPr id="18" name="Group 17"/>
          <p:cNvGrpSpPr/>
          <p:nvPr/>
        </p:nvGrpSpPr>
        <p:grpSpPr>
          <a:xfrm>
            <a:off x="838199" y="2925118"/>
            <a:ext cx="3281508" cy="1632036"/>
            <a:chOff x="557158" y="2925118"/>
            <a:chExt cx="3464816" cy="1632036"/>
          </a:xfrm>
        </p:grpSpPr>
        <p:grpSp>
          <p:nvGrpSpPr>
            <p:cNvPr id="16" name="Group 15"/>
            <p:cNvGrpSpPr/>
            <p:nvPr/>
          </p:nvGrpSpPr>
          <p:grpSpPr>
            <a:xfrm>
              <a:off x="557158" y="2925118"/>
              <a:ext cx="3464816" cy="1466752"/>
              <a:chOff x="605343" y="1979833"/>
              <a:chExt cx="6866550" cy="2870200"/>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43" y="1979833"/>
                <a:ext cx="2120900" cy="287020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9893" y="2031570"/>
                <a:ext cx="2032000" cy="2806701"/>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73656" y="2925118"/>
              <a:ext cx="1204330" cy="1632036"/>
            </a:xfrm>
            <a:prstGeom prst="rect">
              <a:avLst/>
            </a:prstGeom>
          </p:spPr>
        </p:pic>
      </p:grpSp>
    </p:spTree>
    <p:custDataLst>
      <p:tags r:id="rId1"/>
    </p:custDataLst>
    <p:extLst>
      <p:ext uri="{BB962C8B-B14F-4D97-AF65-F5344CB8AC3E}">
        <p14:creationId xmlns:p14="http://schemas.microsoft.com/office/powerpoint/2010/main" val="134861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 vs reality</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7</a:t>
            </a:fld>
            <a:endParaRPr lang="en-US"/>
          </a:p>
        </p:txBody>
      </p:sp>
      <p:grpSp>
        <p:nvGrpSpPr>
          <p:cNvPr id="22" name="Group 21"/>
          <p:cNvGrpSpPr/>
          <p:nvPr/>
        </p:nvGrpSpPr>
        <p:grpSpPr>
          <a:xfrm>
            <a:off x="4959540" y="1690688"/>
            <a:ext cx="6187366" cy="4604794"/>
            <a:chOff x="5532428" y="2638955"/>
            <a:chExt cx="5614478" cy="3533711"/>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911" t="3439"/>
            <a:stretch/>
          </p:blipFill>
          <p:spPr>
            <a:xfrm>
              <a:off x="5532428" y="2638955"/>
              <a:ext cx="5614478" cy="3253845"/>
            </a:xfrm>
            <a:prstGeom prst="rect">
              <a:avLst/>
            </a:prstGeom>
          </p:spPr>
        </p:pic>
        <p:sp>
          <p:nvSpPr>
            <p:cNvPr id="19" name="TextBox 18"/>
            <p:cNvSpPr txBox="1"/>
            <p:nvPr/>
          </p:nvSpPr>
          <p:spPr>
            <a:xfrm>
              <a:off x="6610873" y="5889241"/>
              <a:ext cx="3457587" cy="283425"/>
            </a:xfrm>
            <a:prstGeom prst="rect">
              <a:avLst/>
            </a:prstGeom>
            <a:noFill/>
          </p:spPr>
          <p:txBody>
            <a:bodyPr wrap="square" rtlCol="0">
              <a:spAutoFit/>
            </a:bodyPr>
            <a:lstStyle/>
            <a:p>
              <a:pPr algn="ctr"/>
              <a:r>
                <a:rPr lang="en-US" dirty="0"/>
                <a:t>All actors</a:t>
              </a:r>
            </a:p>
          </p:txBody>
        </p:sp>
      </p:grpSp>
      <p:grpSp>
        <p:nvGrpSpPr>
          <p:cNvPr id="23" name="Group 22"/>
          <p:cNvGrpSpPr/>
          <p:nvPr/>
        </p:nvGrpSpPr>
        <p:grpSpPr>
          <a:xfrm>
            <a:off x="838199" y="2925118"/>
            <a:ext cx="3281508" cy="1632036"/>
            <a:chOff x="557158" y="2925118"/>
            <a:chExt cx="3464816" cy="1632036"/>
          </a:xfrm>
        </p:grpSpPr>
        <p:grpSp>
          <p:nvGrpSpPr>
            <p:cNvPr id="24" name="Group 23"/>
            <p:cNvGrpSpPr/>
            <p:nvPr/>
          </p:nvGrpSpPr>
          <p:grpSpPr>
            <a:xfrm>
              <a:off x="557158" y="2925118"/>
              <a:ext cx="3464816" cy="1466752"/>
              <a:chOff x="605343" y="1979833"/>
              <a:chExt cx="6866550" cy="2870200"/>
            </a:xfrm>
          </p:grpSpPr>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43" y="1979833"/>
                <a:ext cx="2120900" cy="2870200"/>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9893" y="2031570"/>
                <a:ext cx="2032000" cy="2806701"/>
              </a:xfrm>
              <a:prstGeom prst="rect">
                <a:avLst/>
              </a:prstGeom>
            </p:spPr>
          </p:pic>
        </p:gr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3656" y="2925118"/>
              <a:ext cx="1204330" cy="1632036"/>
            </a:xfrm>
            <a:prstGeom prst="rect">
              <a:avLst/>
            </a:prstGeom>
          </p:spPr>
        </p:pic>
      </p:grpSp>
    </p:spTree>
    <p:custDataLst>
      <p:tags r:id="rId1"/>
    </p:custDataLst>
    <p:extLst>
      <p:ext uri="{BB962C8B-B14F-4D97-AF65-F5344CB8AC3E}">
        <p14:creationId xmlns:p14="http://schemas.microsoft.com/office/powerpoint/2010/main" val="5633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Humans use context</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5108" y="1825625"/>
            <a:ext cx="5801784" cy="4351338"/>
          </a:xfrm>
        </p:spPr>
      </p:pic>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8</a:t>
            </a:fld>
            <a:endParaRPr lang="en-US"/>
          </a:p>
        </p:txBody>
      </p:sp>
    </p:spTree>
    <p:extLst>
      <p:ext uri="{BB962C8B-B14F-4D97-AF65-F5344CB8AC3E}">
        <p14:creationId xmlns:p14="http://schemas.microsoft.com/office/powerpoint/2010/main" val="218118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2976582" y="3416584"/>
            <a:ext cx="7878046" cy="102533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a:solidFill>
                  <a:schemeClr val="tx1"/>
                </a:solidFill>
              </a:rPr>
              <a:t>There is no “funny</a:t>
            </a:r>
            <a:r>
              <a:rPr lang="en-US" sz="3600">
                <a:solidFill>
                  <a:schemeClr val="tx1"/>
                </a:solidFill>
              </a:rPr>
              <a:t>” attribute in the data</a:t>
            </a:r>
            <a:endParaRPr lang="en-US" sz="3600" dirty="0">
              <a:solidFill>
                <a:schemeClr val="tx1"/>
              </a:solidFill>
            </a:endParaRPr>
          </a:p>
        </p:txBody>
      </p:sp>
      <p:grpSp>
        <p:nvGrpSpPr>
          <p:cNvPr id="3" name="Group 2"/>
          <p:cNvGrpSpPr/>
          <p:nvPr/>
        </p:nvGrpSpPr>
        <p:grpSpPr>
          <a:xfrm>
            <a:off x="2905646" y="1691323"/>
            <a:ext cx="7999579" cy="4472205"/>
            <a:chOff x="2905646" y="1691323"/>
            <a:chExt cx="7999579" cy="4472205"/>
          </a:xfrm>
        </p:grpSpPr>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9178" y="3306208"/>
              <a:ext cx="7986047" cy="1324245"/>
            </a:xfrm>
            <a:prstGeom prst="rect">
              <a:avLst/>
            </a:prstGeom>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646" y="4865588"/>
              <a:ext cx="7999579" cy="1297940"/>
            </a:xfrm>
            <a:prstGeom prst="rect">
              <a:avLst/>
            </a:prstGeom>
          </p:spPr>
        </p:pic>
        <p:pic>
          <p:nvPicPr>
            <p:cNvPr id="26" name="Picture 25"/>
            <p:cNvPicPr>
              <a:picLocks noChangeAspect="1"/>
            </p:cNvPicPr>
            <p:nvPr/>
          </p:nvPicPr>
          <p:blipFill rotWithShape="1">
            <a:blip r:embed="rId6">
              <a:extLst>
                <a:ext uri="{28A0092B-C50C-407E-A947-70E740481C1C}">
                  <a14:useLocalDpi xmlns:a14="http://schemas.microsoft.com/office/drawing/2010/main" val="0"/>
                </a:ext>
              </a:extLst>
            </a:blip>
            <a:srcRect r="12626"/>
            <a:stretch/>
          </p:blipFill>
          <p:spPr>
            <a:xfrm>
              <a:off x="2919178" y="1691323"/>
              <a:ext cx="7986047" cy="1184261"/>
            </a:xfrm>
            <a:prstGeom prst="rect">
              <a:avLst/>
            </a:prstGeom>
          </p:spPr>
        </p:pic>
      </p:grpSp>
      <p:sp>
        <p:nvSpPr>
          <p:cNvPr id="2" name="Title 1"/>
          <p:cNvSpPr>
            <a:spLocks noGrp="1"/>
          </p:cNvSpPr>
          <p:nvPr>
            <p:ph type="title"/>
          </p:nvPr>
        </p:nvSpPr>
        <p:spPr/>
        <p:txBody>
          <a:bodyPr/>
          <a:lstStyle/>
          <a:p>
            <a:r>
              <a:rPr lang="en-US" dirty="0"/>
              <a:t>Discovering semantic similarity</a:t>
            </a:r>
          </a:p>
        </p:txBody>
      </p:sp>
      <p:sp>
        <p:nvSpPr>
          <p:cNvPr id="4" name="Footer Placeholder 3"/>
          <p:cNvSpPr>
            <a:spLocks noGrp="1"/>
          </p:cNvSpPr>
          <p:nvPr>
            <p:ph type="ftr" sz="quarter" idx="11"/>
          </p:nvPr>
        </p:nvSpPr>
        <p:spPr/>
        <p:txBody>
          <a:bodyPr/>
          <a:lstStyle/>
          <a:p>
            <a:r>
              <a:rPr lang="en-US"/>
              <a:t>Example-Driven Query Intent Discovery</a:t>
            </a:r>
          </a:p>
        </p:txBody>
      </p:sp>
      <p:sp>
        <p:nvSpPr>
          <p:cNvPr id="5" name="Slide Number Placeholder 4"/>
          <p:cNvSpPr>
            <a:spLocks noGrp="1"/>
          </p:cNvSpPr>
          <p:nvPr>
            <p:ph type="sldNum" sz="quarter" idx="12"/>
          </p:nvPr>
        </p:nvSpPr>
        <p:spPr/>
        <p:txBody>
          <a:bodyPr/>
          <a:lstStyle/>
          <a:p>
            <a:fld id="{34D36792-E2A9-6A41-A564-0C91229C87C6}" type="slidenum">
              <a:rPr lang="en-US" smtClean="0"/>
              <a:t>9</a:t>
            </a:fld>
            <a:endParaRPr lang="en-US"/>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4841" y="4865587"/>
            <a:ext cx="959097" cy="1297940"/>
          </a:xfrm>
          <a:prstGeom prst="rect">
            <a:avLst/>
          </a:prstGeom>
        </p:spPr>
      </p:pic>
      <p:pic>
        <p:nvPicPr>
          <p:cNvPr id="12" name="Content Placeholder 11"/>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354842" y="1690687"/>
            <a:ext cx="959097" cy="1297941"/>
          </a:xfr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4841" y="3310078"/>
            <a:ext cx="974346" cy="1320375"/>
          </a:xfrm>
          <a:prstGeom prst="rect">
            <a:avLst/>
          </a:prstGeom>
        </p:spPr>
      </p:pic>
      <p:grpSp>
        <p:nvGrpSpPr>
          <p:cNvPr id="74" name="Group 73"/>
          <p:cNvGrpSpPr/>
          <p:nvPr/>
        </p:nvGrpSpPr>
        <p:grpSpPr>
          <a:xfrm>
            <a:off x="3238662" y="1849637"/>
            <a:ext cx="7307526" cy="4156521"/>
            <a:chOff x="3238662" y="1849637"/>
            <a:chExt cx="7307526" cy="4156521"/>
          </a:xfrm>
        </p:grpSpPr>
        <p:grpSp>
          <p:nvGrpSpPr>
            <p:cNvPr id="27" name="Group 26"/>
            <p:cNvGrpSpPr/>
            <p:nvPr/>
          </p:nvGrpSpPr>
          <p:grpSpPr>
            <a:xfrm>
              <a:off x="3238662" y="1849637"/>
              <a:ext cx="6160080" cy="983203"/>
              <a:chOff x="3303860" y="1663574"/>
              <a:chExt cx="6160080" cy="983203"/>
            </a:xfrm>
          </p:grpSpPr>
          <p:sp>
            <p:nvSpPr>
              <p:cNvPr id="18" name="Rectangle 17"/>
              <p:cNvSpPr/>
              <p:nvPr/>
            </p:nvSpPr>
            <p:spPr>
              <a:xfrm rot="18807960">
                <a:off x="3005862" y="1978536"/>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sp>
            <p:nvSpPr>
              <p:cNvPr id="19" name="Rectangle 18"/>
              <p:cNvSpPr/>
              <p:nvPr/>
            </p:nvSpPr>
            <p:spPr>
              <a:xfrm rot="18807960">
                <a:off x="4180682" y="1978534"/>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sp>
            <p:nvSpPr>
              <p:cNvPr id="20" name="Rectangle 19"/>
              <p:cNvSpPr/>
              <p:nvPr/>
            </p:nvSpPr>
            <p:spPr>
              <a:xfrm rot="18807960">
                <a:off x="5306191" y="1979447"/>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sp>
            <p:nvSpPr>
              <p:cNvPr id="21" name="Rectangle 20"/>
              <p:cNvSpPr/>
              <p:nvPr/>
            </p:nvSpPr>
            <p:spPr>
              <a:xfrm rot="18807960">
                <a:off x="6464880" y="1978438"/>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sp>
            <p:nvSpPr>
              <p:cNvPr id="22" name="Rectangle 21"/>
              <p:cNvSpPr/>
              <p:nvPr/>
            </p:nvSpPr>
            <p:spPr>
              <a:xfrm rot="18807960">
                <a:off x="7637920" y="1978437"/>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sp>
            <p:nvSpPr>
              <p:cNvPr id="23" name="Rectangle 22"/>
              <p:cNvSpPr/>
              <p:nvPr/>
            </p:nvSpPr>
            <p:spPr>
              <a:xfrm rot="18807960">
                <a:off x="8796610" y="1961572"/>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grpSp>
        <p:grpSp>
          <p:nvGrpSpPr>
            <p:cNvPr id="71" name="Group 70"/>
            <p:cNvGrpSpPr/>
            <p:nvPr/>
          </p:nvGrpSpPr>
          <p:grpSpPr>
            <a:xfrm>
              <a:off x="3275170" y="5022955"/>
              <a:ext cx="7260745" cy="983203"/>
              <a:chOff x="3275170" y="5022955"/>
              <a:chExt cx="7260745" cy="983203"/>
            </a:xfrm>
          </p:grpSpPr>
          <p:grpSp>
            <p:nvGrpSpPr>
              <p:cNvPr id="63" name="Group 62"/>
              <p:cNvGrpSpPr/>
              <p:nvPr/>
            </p:nvGrpSpPr>
            <p:grpSpPr>
              <a:xfrm>
                <a:off x="3275170" y="5022955"/>
                <a:ext cx="6160080" cy="983203"/>
                <a:chOff x="3303860" y="1663574"/>
                <a:chExt cx="6160080" cy="983203"/>
              </a:xfrm>
            </p:grpSpPr>
            <p:sp>
              <p:nvSpPr>
                <p:cNvPr id="64" name="Rectangle 63"/>
                <p:cNvSpPr/>
                <p:nvPr/>
              </p:nvSpPr>
              <p:spPr>
                <a:xfrm rot="18807960">
                  <a:off x="3005862" y="1978536"/>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sp>
              <p:nvSpPr>
                <p:cNvPr id="65" name="Rectangle 64"/>
                <p:cNvSpPr/>
                <p:nvPr/>
              </p:nvSpPr>
              <p:spPr>
                <a:xfrm rot="18807960">
                  <a:off x="4180682" y="1978534"/>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sp>
              <p:nvSpPr>
                <p:cNvPr id="66" name="Rectangle 65"/>
                <p:cNvSpPr/>
                <p:nvPr/>
              </p:nvSpPr>
              <p:spPr>
                <a:xfrm rot="18807960">
                  <a:off x="5306191" y="1979447"/>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sp>
              <p:nvSpPr>
                <p:cNvPr id="67" name="Rectangle 66"/>
                <p:cNvSpPr/>
                <p:nvPr/>
              </p:nvSpPr>
              <p:spPr>
                <a:xfrm rot="18807960">
                  <a:off x="6464880" y="1978438"/>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sp>
              <p:nvSpPr>
                <p:cNvPr id="68" name="Rectangle 67"/>
                <p:cNvSpPr/>
                <p:nvPr/>
              </p:nvSpPr>
              <p:spPr>
                <a:xfrm rot="18807960">
                  <a:off x="7637920" y="1978437"/>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sp>
              <p:nvSpPr>
                <p:cNvPr id="69" name="Rectangle 68"/>
                <p:cNvSpPr/>
                <p:nvPr/>
              </p:nvSpPr>
              <p:spPr>
                <a:xfrm rot="18807960">
                  <a:off x="8796610" y="1961572"/>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grpSp>
          <p:sp>
            <p:nvSpPr>
              <p:cNvPr id="70" name="Rectangle 69"/>
              <p:cNvSpPr/>
              <p:nvPr/>
            </p:nvSpPr>
            <p:spPr>
              <a:xfrm rot="18807960">
                <a:off x="9868585" y="5320956"/>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grpSp>
        <p:grpSp>
          <p:nvGrpSpPr>
            <p:cNvPr id="73" name="Group 72"/>
            <p:cNvGrpSpPr/>
            <p:nvPr/>
          </p:nvGrpSpPr>
          <p:grpSpPr>
            <a:xfrm>
              <a:off x="3251577" y="3481909"/>
              <a:ext cx="7294611" cy="982292"/>
              <a:chOff x="3251577" y="3481909"/>
              <a:chExt cx="7294611" cy="982292"/>
            </a:xfrm>
          </p:grpSpPr>
          <p:grpSp>
            <p:nvGrpSpPr>
              <p:cNvPr id="56" name="Group 55"/>
              <p:cNvGrpSpPr/>
              <p:nvPr/>
            </p:nvGrpSpPr>
            <p:grpSpPr>
              <a:xfrm>
                <a:off x="3251577" y="3481909"/>
                <a:ext cx="6160080" cy="982292"/>
                <a:chOff x="3303860" y="1663574"/>
                <a:chExt cx="6160080" cy="982292"/>
              </a:xfrm>
            </p:grpSpPr>
            <p:sp>
              <p:nvSpPr>
                <p:cNvPr id="57" name="Rectangle 56"/>
                <p:cNvSpPr/>
                <p:nvPr/>
              </p:nvSpPr>
              <p:spPr>
                <a:xfrm rot="18807960">
                  <a:off x="3005862" y="1978536"/>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sp>
              <p:nvSpPr>
                <p:cNvPr id="58" name="Rectangle 57"/>
                <p:cNvSpPr/>
                <p:nvPr/>
              </p:nvSpPr>
              <p:spPr>
                <a:xfrm rot="18807960">
                  <a:off x="4180682" y="1978534"/>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sp>
              <p:nvSpPr>
                <p:cNvPr id="61" name="Rectangle 60"/>
                <p:cNvSpPr/>
                <p:nvPr/>
              </p:nvSpPr>
              <p:spPr>
                <a:xfrm rot="18807960">
                  <a:off x="7637920" y="1978437"/>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sp>
              <p:nvSpPr>
                <p:cNvPr id="62" name="Rectangle 61"/>
                <p:cNvSpPr/>
                <p:nvPr/>
              </p:nvSpPr>
              <p:spPr>
                <a:xfrm rot="18807960">
                  <a:off x="8796610" y="1961572"/>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grpSp>
          <p:sp>
            <p:nvSpPr>
              <p:cNvPr id="72" name="Rectangle 71"/>
              <p:cNvSpPr/>
              <p:nvPr/>
            </p:nvSpPr>
            <p:spPr>
              <a:xfrm rot="18807960">
                <a:off x="9878858" y="3796843"/>
                <a:ext cx="965328" cy="369332"/>
              </a:xfrm>
              <a:prstGeom prst="rect">
                <a:avLst/>
              </a:prstGeom>
              <a:solidFill>
                <a:schemeClr val="bg1"/>
              </a:solidFill>
            </p:spPr>
            <p:txBody>
              <a:bodyPr wrap="none" lIns="91440" tIns="45720" rIns="91440" bIns="45720">
                <a:spAutoFit/>
              </a:bodyPr>
              <a:lstStyle/>
              <a:p>
                <a:pPr algn="ctr"/>
                <a:r>
                  <a:rPr lang="en-US" b="1" cap="none" spc="0" dirty="0">
                    <a:ln w="22225">
                      <a:solidFill>
                        <a:schemeClr val="accent2"/>
                      </a:solidFill>
                      <a:prstDash val="solid"/>
                    </a:ln>
                    <a:solidFill>
                      <a:srgbClr val="FF0000"/>
                    </a:solidFill>
                    <a:effectLst/>
                  </a:rPr>
                  <a:t>Comedy</a:t>
                </a:r>
              </a:p>
            </p:txBody>
          </p:sp>
        </p:grpSp>
      </p:grpSp>
    </p:spTree>
    <p:custDataLst>
      <p:tags r:id="rId1"/>
    </p:custDataLst>
    <p:extLst>
      <p:ext uri="{BB962C8B-B14F-4D97-AF65-F5344CB8AC3E}">
        <p14:creationId xmlns:p14="http://schemas.microsoft.com/office/powerpoint/2010/main" val="12308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4"/>
</p:tagLst>
</file>

<file path=ppt/tags/tag10.xml><?xml version="1.0" encoding="utf-8"?>
<p:tagLst xmlns:a="http://schemas.openxmlformats.org/drawingml/2006/main" xmlns:r="http://schemas.openxmlformats.org/officeDocument/2006/relationships" xmlns:p="http://schemas.openxmlformats.org/presentationml/2006/main">
  <p:tag name="TIMING" val="|8|7.9|2.1|13.6|1.8|25.2"/>
</p:tagLst>
</file>

<file path=ppt/tags/tag11.xml><?xml version="1.0" encoding="utf-8"?>
<p:tagLst xmlns:a="http://schemas.openxmlformats.org/drawingml/2006/main" xmlns:r="http://schemas.openxmlformats.org/officeDocument/2006/relationships" xmlns:p="http://schemas.openxmlformats.org/presentationml/2006/main">
  <p:tag name="TIMING" val="|12"/>
</p:tagLst>
</file>

<file path=ppt/tags/tag12.xml><?xml version="1.0" encoding="utf-8"?>
<p:tagLst xmlns:a="http://schemas.openxmlformats.org/drawingml/2006/main" xmlns:r="http://schemas.openxmlformats.org/officeDocument/2006/relationships" xmlns:p="http://schemas.openxmlformats.org/presentationml/2006/main">
  <p:tag name="TIMING" val="|14.9|6.2"/>
</p:tagLst>
</file>

<file path=ppt/tags/tag13.xml><?xml version="1.0" encoding="utf-8"?>
<p:tagLst xmlns:a="http://schemas.openxmlformats.org/drawingml/2006/main" xmlns:r="http://schemas.openxmlformats.org/officeDocument/2006/relationships" xmlns:p="http://schemas.openxmlformats.org/presentationml/2006/main">
  <p:tag name="TIMING" val="|25.1|15.3"/>
</p:tagLst>
</file>

<file path=ppt/tags/tag14.xml><?xml version="1.0" encoding="utf-8"?>
<p:tagLst xmlns:a="http://schemas.openxmlformats.org/drawingml/2006/main" xmlns:r="http://schemas.openxmlformats.org/officeDocument/2006/relationships" xmlns:p="http://schemas.openxmlformats.org/presentationml/2006/main">
  <p:tag name="TIMING" val="|37.4|11.4|2.1|4.6"/>
</p:tagLst>
</file>

<file path=ppt/tags/tag15.xml><?xml version="1.0" encoding="utf-8"?>
<p:tagLst xmlns:a="http://schemas.openxmlformats.org/drawingml/2006/main" xmlns:r="http://schemas.openxmlformats.org/officeDocument/2006/relationships" xmlns:p="http://schemas.openxmlformats.org/presentationml/2006/main">
  <p:tag name="TIMING" val="|37.4|11.4|2.1|4.6"/>
</p:tagLst>
</file>

<file path=ppt/tags/tag16.xml><?xml version="1.0" encoding="utf-8"?>
<p:tagLst xmlns:a="http://schemas.openxmlformats.org/drawingml/2006/main" xmlns:r="http://schemas.openxmlformats.org/officeDocument/2006/relationships" xmlns:p="http://schemas.openxmlformats.org/presentationml/2006/main">
  <p:tag name="TIMING" val="|4.9|3.4|2.5|3.6|3.8"/>
</p:tagLst>
</file>

<file path=ppt/tags/tag2.xml><?xml version="1.0" encoding="utf-8"?>
<p:tagLst xmlns:a="http://schemas.openxmlformats.org/drawingml/2006/main" xmlns:r="http://schemas.openxmlformats.org/officeDocument/2006/relationships" xmlns:p="http://schemas.openxmlformats.org/presentationml/2006/main">
  <p:tag name="TIMING" val="|3.7|6"/>
</p:tagLst>
</file>

<file path=ppt/tags/tag3.xml><?xml version="1.0" encoding="utf-8"?>
<p:tagLst xmlns:a="http://schemas.openxmlformats.org/drawingml/2006/main" xmlns:r="http://schemas.openxmlformats.org/officeDocument/2006/relationships" xmlns:p="http://schemas.openxmlformats.org/presentationml/2006/main">
  <p:tag name="TIMING" val="|9|2.3"/>
</p:tagLst>
</file>

<file path=ppt/tags/tag4.xml><?xml version="1.0" encoding="utf-8"?>
<p:tagLst xmlns:a="http://schemas.openxmlformats.org/drawingml/2006/main" xmlns:r="http://schemas.openxmlformats.org/officeDocument/2006/relationships" xmlns:p="http://schemas.openxmlformats.org/presentationml/2006/main">
  <p:tag name="TIMING" val="|10.7|3.2|5.3"/>
</p:tagLst>
</file>

<file path=ppt/tags/tag5.xml><?xml version="1.0" encoding="utf-8"?>
<p:tagLst xmlns:a="http://schemas.openxmlformats.org/drawingml/2006/main" xmlns:r="http://schemas.openxmlformats.org/officeDocument/2006/relationships" xmlns:p="http://schemas.openxmlformats.org/presentationml/2006/main">
  <p:tag name="TIMING" val="|3.2|5.6|0.6|11|1.6"/>
</p:tagLst>
</file>

<file path=ppt/tags/tag6.xml><?xml version="1.0" encoding="utf-8"?>
<p:tagLst xmlns:a="http://schemas.openxmlformats.org/drawingml/2006/main" xmlns:r="http://schemas.openxmlformats.org/officeDocument/2006/relationships" xmlns:p="http://schemas.openxmlformats.org/presentationml/2006/main">
  <p:tag name="TIMING" val="|22.2"/>
</p:tagLst>
</file>

<file path=ppt/tags/tag7.xml><?xml version="1.0" encoding="utf-8"?>
<p:tagLst xmlns:a="http://schemas.openxmlformats.org/drawingml/2006/main" xmlns:r="http://schemas.openxmlformats.org/officeDocument/2006/relationships" xmlns:p="http://schemas.openxmlformats.org/presentationml/2006/main">
  <p:tag name="TIMING" val="|13"/>
</p:tagLst>
</file>

<file path=ppt/tags/tag8.xml><?xml version="1.0" encoding="utf-8"?>
<p:tagLst xmlns:a="http://schemas.openxmlformats.org/drawingml/2006/main" xmlns:r="http://schemas.openxmlformats.org/officeDocument/2006/relationships" xmlns:p="http://schemas.openxmlformats.org/presentationml/2006/main">
  <p:tag name="TIMING" val="|42.7|17.2|6.3|11.5"/>
</p:tagLst>
</file>

<file path=ppt/tags/tag9.xml><?xml version="1.0" encoding="utf-8"?>
<p:tagLst xmlns:a="http://schemas.openxmlformats.org/drawingml/2006/main" xmlns:r="http://schemas.openxmlformats.org/officeDocument/2006/relationships" xmlns:p="http://schemas.openxmlformats.org/presentationml/2006/main">
  <p:tag name="TIMING" val="|2.4|13.5|0.6|1.4|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9644</TotalTime>
  <Words>3756</Words>
  <Application>Microsoft Macintosh PowerPoint</Application>
  <PresentationFormat>Widescreen</PresentationFormat>
  <Paragraphs>712</Paragraphs>
  <Slides>42</Slides>
  <Notes>36</Notes>
  <HiddenSlides>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American Typewriter</vt:lpstr>
      <vt:lpstr>Calibri</vt:lpstr>
      <vt:lpstr>Calibri Light</vt:lpstr>
      <vt:lpstr>Cambria Math</vt:lpstr>
      <vt:lpstr>Courier New</vt:lpstr>
      <vt:lpstr>Mangal</vt:lpstr>
      <vt:lpstr>Verdana</vt:lpstr>
      <vt:lpstr>Arial</vt:lpstr>
      <vt:lpstr>Office Theme</vt:lpstr>
      <vt:lpstr>Example-Driven Query Intent Discovery:  Abductive Reasoning using Semantic Similarity</vt:lpstr>
      <vt:lpstr>Are databases accessible to non-experts?</vt:lpstr>
      <vt:lpstr>PowerPoint Presentation</vt:lpstr>
      <vt:lpstr>Challenge 1: understanding the schema</vt:lpstr>
      <vt:lpstr>Challenge 2: SQL expertise</vt:lpstr>
      <vt:lpstr>Query by example</vt:lpstr>
      <vt:lpstr>Expectation vs reality</vt:lpstr>
      <vt:lpstr>Humans use context</vt:lpstr>
      <vt:lpstr>Discovering semantic similarity</vt:lpstr>
      <vt:lpstr>PowerPoint Presentation</vt:lpstr>
      <vt:lpstr>SQuID  Semantic similarity-aware  Query Intent Discovery</vt:lpstr>
      <vt:lpstr>What’s coming</vt:lpstr>
      <vt:lpstr>Semantic context: basic</vt:lpstr>
      <vt:lpstr>Semantic context: derived</vt:lpstr>
      <vt:lpstr>Filters</vt:lpstr>
      <vt:lpstr>Intended or co-incidental?</vt:lpstr>
      <vt:lpstr>Abduction</vt:lpstr>
      <vt:lpstr>Problem definition</vt:lpstr>
      <vt:lpstr>Probabilistic abduction model</vt:lpstr>
      <vt:lpstr>PowerPoint Presentation</vt:lpstr>
      <vt:lpstr>PowerPoint Presentation</vt:lpstr>
      <vt:lpstr>PowerPoint Presentation</vt:lpstr>
      <vt:lpstr>SQuID algorithm</vt:lpstr>
      <vt:lpstr>Real-time performance</vt:lpstr>
      <vt:lpstr>Abduction-ready database</vt:lpstr>
      <vt:lpstr>How well does SQuID do in practice?</vt:lpstr>
      <vt:lpstr>PowerPoint Presentation</vt:lpstr>
      <vt:lpstr>Datasets</vt:lpstr>
      <vt:lpstr>Experiment Settings</vt:lpstr>
      <vt:lpstr>How does SQuID perform with large datasets or many examples?</vt:lpstr>
      <vt:lpstr>SQuID works with few examples</vt:lpstr>
      <vt:lpstr> Query Reverse Engineering</vt:lpstr>
      <vt:lpstr>SQuID outperforms  Query Reverse Engineering (TALOS)</vt:lpstr>
      <vt:lpstr>SQuID outperforms  Query Reverse Engineering (TALOS)</vt:lpstr>
      <vt:lpstr>SQuID outperforms  Positive &amp; Unlabeled (PU) learning</vt:lpstr>
      <vt:lpstr>Takeaways</vt:lpstr>
      <vt:lpstr>Offline precomputation</vt:lpstr>
      <vt:lpstr>Benchmark queries</vt:lpstr>
      <vt:lpstr>Case studies</vt:lpstr>
      <vt:lpstr>Disambiguation</vt:lpstr>
      <vt:lpstr>SQuID query vs actual query</vt:lpstr>
      <vt:lpstr>Related work</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SQuID: Semantic Similarity-Aware  Query Intent Discovery</dc:title>
  <dc:creator>Anna Fariha</dc:creator>
  <cp:lastModifiedBy>Anna Fariha</cp:lastModifiedBy>
  <cp:revision>1008</cp:revision>
  <dcterms:created xsi:type="dcterms:W3CDTF">2018-06-04T23:35:46Z</dcterms:created>
  <dcterms:modified xsi:type="dcterms:W3CDTF">2019-08-28T22:55:14Z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t-anfari@microsoft.com</vt:lpwstr>
  </property>
  <property fmtid="{D5CDD505-2E9C-101B-9397-08002B2CF9AE}" pid="5" name="MSIP_Label_f42aa342-8706-4288-bd11-ebb85995028c_SetDate">
    <vt:lpwstr>2018-06-05T16:48:43.3906216Z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